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9" r:id="rId1"/>
    <p:sldMasterId id="2147483709" r:id="rId2"/>
    <p:sldMasterId id="2147483730" r:id="rId3"/>
    <p:sldMasterId id="2147483750" r:id="rId4"/>
  </p:sldMasterIdLst>
  <p:notesMasterIdLst>
    <p:notesMasterId r:id="rId83"/>
  </p:notesMasterIdLst>
  <p:sldIdLst>
    <p:sldId id="267" r:id="rId5"/>
    <p:sldId id="258" r:id="rId6"/>
    <p:sldId id="366" r:id="rId7"/>
    <p:sldId id="367" r:id="rId8"/>
    <p:sldId id="259" r:id="rId9"/>
    <p:sldId id="260" r:id="rId10"/>
    <p:sldId id="261" r:id="rId11"/>
    <p:sldId id="262" r:id="rId12"/>
    <p:sldId id="263" r:id="rId13"/>
    <p:sldId id="269" r:id="rId14"/>
    <p:sldId id="303" r:id="rId15"/>
    <p:sldId id="304" r:id="rId16"/>
    <p:sldId id="390" r:id="rId17"/>
    <p:sldId id="305" r:id="rId18"/>
    <p:sldId id="306" r:id="rId19"/>
    <p:sldId id="368" r:id="rId20"/>
    <p:sldId id="373" r:id="rId21"/>
    <p:sldId id="371" r:id="rId22"/>
    <p:sldId id="372" r:id="rId23"/>
    <p:sldId id="374" r:id="rId24"/>
    <p:sldId id="380" r:id="rId25"/>
    <p:sldId id="313" r:id="rId26"/>
    <p:sldId id="375" r:id="rId27"/>
    <p:sldId id="376" r:id="rId28"/>
    <p:sldId id="386" r:id="rId29"/>
    <p:sldId id="353" r:id="rId30"/>
    <p:sldId id="344" r:id="rId31"/>
    <p:sldId id="387" r:id="rId32"/>
    <p:sldId id="389" r:id="rId33"/>
    <p:sldId id="381" r:id="rId34"/>
    <p:sldId id="382" r:id="rId35"/>
    <p:sldId id="383" r:id="rId36"/>
    <p:sldId id="384" r:id="rId37"/>
    <p:sldId id="385" r:id="rId38"/>
    <p:sldId id="391" r:id="rId39"/>
    <p:sldId id="398" r:id="rId40"/>
    <p:sldId id="400" r:id="rId41"/>
    <p:sldId id="399" r:id="rId42"/>
    <p:sldId id="392" r:id="rId43"/>
    <p:sldId id="393" r:id="rId44"/>
    <p:sldId id="394" r:id="rId45"/>
    <p:sldId id="395" r:id="rId46"/>
    <p:sldId id="396" r:id="rId47"/>
    <p:sldId id="397" r:id="rId48"/>
    <p:sldId id="378" r:id="rId49"/>
    <p:sldId id="379" r:id="rId50"/>
    <p:sldId id="369" r:id="rId51"/>
    <p:sldId id="370" r:id="rId52"/>
    <p:sldId id="336" r:id="rId53"/>
    <p:sldId id="323" r:id="rId54"/>
    <p:sldId id="337" r:id="rId55"/>
    <p:sldId id="340" r:id="rId56"/>
    <p:sldId id="327" r:id="rId57"/>
    <p:sldId id="347" r:id="rId58"/>
    <p:sldId id="345" r:id="rId59"/>
    <p:sldId id="346" r:id="rId60"/>
    <p:sldId id="350" r:id="rId61"/>
    <p:sldId id="349" r:id="rId62"/>
    <p:sldId id="348" r:id="rId63"/>
    <p:sldId id="329" r:id="rId64"/>
    <p:sldId id="330" r:id="rId65"/>
    <p:sldId id="354" r:id="rId66"/>
    <p:sldId id="355" r:id="rId67"/>
    <p:sldId id="331" r:id="rId68"/>
    <p:sldId id="332" r:id="rId69"/>
    <p:sldId id="333" r:id="rId70"/>
    <p:sldId id="334" r:id="rId71"/>
    <p:sldId id="335" r:id="rId72"/>
    <p:sldId id="352" r:id="rId73"/>
    <p:sldId id="357" r:id="rId74"/>
    <p:sldId id="358" r:id="rId75"/>
    <p:sldId id="359" r:id="rId76"/>
    <p:sldId id="360" r:id="rId77"/>
    <p:sldId id="361" r:id="rId78"/>
    <p:sldId id="362" r:id="rId79"/>
    <p:sldId id="363" r:id="rId80"/>
    <p:sldId id="364" r:id="rId81"/>
    <p:sldId id="365" r:id="rId8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6144" autoAdjust="0"/>
  </p:normalViewPr>
  <p:slideViewPr>
    <p:cSldViewPr snapToGrid="0">
      <p:cViewPr varScale="1">
        <p:scale>
          <a:sx n="83" d="100"/>
          <a:sy n="83" d="100"/>
        </p:scale>
        <p:origin x="619" y="29"/>
      </p:cViewPr>
      <p:guideLst/>
    </p:cSldViewPr>
  </p:slideViewPr>
  <p:outlineViewPr>
    <p:cViewPr>
      <p:scale>
        <a:sx n="33" d="100"/>
        <a:sy n="33" d="100"/>
      </p:scale>
      <p:origin x="0" y="-246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81005-EF7A-4D04-BAF4-C89C48040B64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98C16D-3787-4183-9949-9D003D4E34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646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97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A7BBFD2-A6AA-413A-A825-8E3307802B12}" type="datetime1">
              <a:rPr lang="en-US" altLang="zh-TW" smtClean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27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E6E99-6941-4236-B904-204F0487CC93}" type="datetime1">
              <a:rPr lang="en-US" altLang="zh-TW" smtClean="0"/>
              <a:t>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128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A213-71DE-43FC-9C59-9C438B1958D3}" type="datetime1">
              <a:rPr lang="en-US" altLang="zh-TW" smtClean="0"/>
              <a:t>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468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8F34-B0A8-4C3B-9F5A-DD98605A43A1}" type="datetime1">
              <a:rPr lang="en-US" altLang="zh-TW" smtClean="0"/>
              <a:t>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775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BBFD2-A6AA-413A-A825-8E3307802B12}" type="datetime1">
              <a:rPr lang="en-US" altLang="zh-TW" smtClean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71632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BBFD2-A6AA-413A-A825-8E3307802B12}" type="datetime1">
              <a:rPr lang="en-US" altLang="zh-TW" smtClean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105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A0E12-A5B1-4B31-B1AA-7469463E2D74}" type="datetime1">
              <a:rPr lang="en-US" altLang="zh-TW" smtClean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0481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BBFD2-A6AA-413A-A825-8E3307802B12}" type="datetime1">
              <a:rPr lang="en-US" altLang="zh-TW" smtClean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25131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BBFD2-A6AA-413A-A825-8E3307802B12}" type="datetime1">
              <a:rPr lang="en-US" altLang="zh-TW" smtClean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29775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42AB6-9D47-4040-8582-B11347EBA02D}" type="datetime1">
              <a:rPr lang="en-US" altLang="zh-TW" smtClean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3613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8463-DEAC-49B7-AE51-AAD07735BBE8}" type="datetime1">
              <a:rPr lang="en-US" altLang="zh-TW" smtClean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298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A5A31-A7AB-4A58-B4DF-8C488D524E0E}" type="datetime1">
              <a:rPr lang="en-US" altLang="zh-TW" smtClean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0500" y="78377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01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E57F2FA-21B9-4C84-8739-159495A97844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2143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5E3E-1D7C-40E5-88AB-3FC279F47D54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050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44075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270000"/>
            <a:ext cx="10131425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8A10959A-AF92-471F-AF32-0BFE67A1BF69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28583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章節內容_雙欄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87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5867401" y="1197062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8A10959A-AF92-471F-AF32-0BFE67A1BF69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8914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918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8A10959A-AF92-471F-AF32-0BFE67A1BF69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64090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3457E56C-4C92-4A51-8406-B6B068C835E3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2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1" y="228599"/>
            <a:ext cx="10080000" cy="900000"/>
          </a:xfrm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zh-TW" altLang="en-US" dirty="0"/>
              <a:t>按一下以編輯母片標題樣式</a:t>
            </a:r>
            <a:r>
              <a:rPr lang="en-US" altLang="zh-TW" dirty="0"/>
              <a:t>28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1FF657A7-F8FD-44F5-86FC-E1EA127F88BC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73347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F197-AA70-41CF-B81B-9BAE378C7E50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12488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462D-E891-4A17-A4A6-EF17A05BE01E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2421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16ADC-BCAE-4A6D-9541-EA951A3B1066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0572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24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4A7BBFD2-A6AA-413A-A825-8E3307802B12}" type="datetime1">
              <a:rPr lang="en-US" altLang="zh-TW" smtClean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121432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7350-6081-4C7D-8582-87248F6BEA23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02014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6475-1BB4-4BBB-9DA4-81F38AB5AB7E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4669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CB8CA-3693-441F-957E-6AFBC03F1B52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5137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0D7B6-3AB1-4FB8-BF8F-AF28F66AA9DE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67634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AF5E6-C0C9-4AAC-833F-38F16014AC65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29121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4217-F60D-4425-BE25-A33C998B7E66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76795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5DC3-3E05-478B-8067-021B598E7240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61741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AD71-B854-4FCA-897A-3F49C48365B7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85800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3E8-BD6F-4DF3-87B3-04CBBCA3D093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3268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3A39A-3200-41DF-81C2-6CB15237BFCB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422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4A7BBFD2-A6AA-413A-A825-8E3307802B12}" type="datetime1">
              <a:rPr lang="en-US" altLang="zh-TW" smtClean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09563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E57F2FA-21B9-4C84-8739-159495A97844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056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5E3E-1D7C-40E5-88AB-3FC279F47D54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0358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8A10959A-AF92-471F-AF32-0BFE67A1BF69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6108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35" y="414627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8A10959A-AF92-471F-AF32-0BFE67A1BF69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8390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3457E56C-4C92-4A51-8406-B6B068C835E3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5574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1FF657A7-F8FD-44F5-86FC-E1EA127F88BC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58793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F197-AA70-41CF-B81B-9BAE378C7E50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26733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462D-E891-4A17-A4A6-EF17A05BE01E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607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16ADC-BCAE-4A6D-9541-EA951A3B1066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25460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7350-6081-4C7D-8582-87248F6BEA23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687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4A7BBFD2-A6AA-413A-A825-8E3307802B12}" type="datetime1">
              <a:rPr lang="en-US" altLang="zh-TW" smtClean="0"/>
              <a:t>1/11/2019</a:t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74728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6475-1BB4-4BBB-9DA4-81F38AB5AB7E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53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CB8CA-3693-441F-957E-6AFBC03F1B52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95555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0D7B6-3AB1-4FB8-BF8F-AF28F66AA9DE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27572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AF5E6-C0C9-4AAC-833F-38F16014AC65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512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4217-F60D-4425-BE25-A33C998B7E66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63764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5DC3-3E05-478B-8067-021B598E7240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7505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AD71-B854-4FCA-897A-3F49C48365B7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68536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3E8-BD6F-4DF3-87B3-04CBBCA3D093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4962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3A39A-3200-41DF-81C2-6CB15237BFCB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70211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132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4D92845-28D8-4084-A70C-C479604A4ED0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 smtClean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991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4A7BBFD2-A6AA-413A-A825-8E3307802B12}" type="datetime1">
              <a:rPr lang="en-US" altLang="zh-TW" smtClean="0"/>
              <a:t>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963899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92845-28D8-4084-A70C-C479604A4ED0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 smtClean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136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2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B4D92845-28D8-4084-A70C-C479604A4ED0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 smtClean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979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5"/>
            <a:ext cx="1600200" cy="377825"/>
          </a:xfrm>
        </p:spPr>
        <p:txBody>
          <a:bodyPr/>
          <a:lstStyle/>
          <a:p>
            <a:fld id="{B4D92845-28D8-4084-A70C-C479604A4ED0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89" y="6359525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 smtClean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698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5"/>
            <a:ext cx="1600200" cy="377825"/>
          </a:xfrm>
        </p:spPr>
        <p:txBody>
          <a:bodyPr/>
          <a:lstStyle/>
          <a:p>
            <a:fld id="{B4D92845-28D8-4084-A70C-C479604A4ED0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3" y="6248398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7" y="6248399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0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2" y="5411450"/>
            <a:ext cx="4931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 smtClean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88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811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29"/>
            <a:ext cx="1600200" cy="377825"/>
          </a:xfrm>
        </p:spPr>
        <p:txBody>
          <a:bodyPr/>
          <a:lstStyle/>
          <a:p>
            <a:fld id="{B4D92845-28D8-4084-A70C-C479604A4ED0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29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4" y="6327774"/>
            <a:ext cx="551167" cy="377825"/>
          </a:xfrm>
        </p:spPr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3792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92845-28D8-4084-A70C-C479604A4ED0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99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92845-28D8-4084-A70C-C479604A4ED0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1535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92845-28D8-4084-A70C-C479604A4ED0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4205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92845-28D8-4084-A70C-C479604A4ED0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328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92845-28D8-4084-A70C-C479604A4ED0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1274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DEF-EE82-4187-B2E2-4CD8C64A88BD}" type="datetime1">
              <a:rPr lang="en-US" altLang="zh-TW" smtClean="0"/>
              <a:t>1/11/2019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4937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92845-28D8-4084-A70C-C479604A4ED0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8993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92845-28D8-4084-A70C-C479604A4ED0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48797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92845-28D8-4084-A70C-C479604A4ED0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93064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92845-28D8-4084-A70C-C479604A4ED0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36552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92845-28D8-4084-A70C-C479604A4ED0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727136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92845-28D8-4084-A70C-C479604A4ED0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71359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92845-28D8-4084-A70C-C479604A4ED0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71838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92845-28D8-4084-A70C-C479604A4ED0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400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52AC5-096F-4DEA-B7D0-014221395137}" type="datetime1">
              <a:rPr lang="en-US" altLang="zh-TW" smtClean="0"/>
              <a:t>1/11/2019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312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FE8CE-DFE2-4271-AB01-56D0FC9D4595}" type="datetime1">
              <a:rPr lang="en-US" altLang="zh-TW" smtClean="0"/>
              <a:t>1/11/2019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147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A7BBFD2-A6AA-413A-A825-8E3307802B12}" type="datetime1">
              <a:rPr lang="en-US" altLang="zh-TW" smtClean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99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579D56-0B4C-4B9B-843A-92A7DA1C3562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15772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579D56-0B4C-4B9B-843A-92A7DA1C3562}" type="datetime1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7417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781175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4D92845-28D8-4084-A70C-C479604A4ED0}" type="datetimeFigureOut">
              <a:rPr lang="zh-TW" altLang="en-US" smtClean="0"/>
              <a:t>2019/1/11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0" y="6248400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46F9DC6-640A-4F5D-B8B1-0FE26FE603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477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zh-tw.learnlayout.com/display.html" TargetMode="External"/><Relationship Id="rId2" Type="http://schemas.openxmlformats.org/officeDocument/2006/relationships/hyperlink" Target="https://www.w3schools.com/cssref/playit.asp?filename=playcss_display&amp;preval=grid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zh-tw.learnlayout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hyperlink" Target="http://www.see-design.com.tw/i/css_position.htm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 </a:t>
            </a:r>
            <a:r>
              <a:rPr lang="en-US" altLang="zh-TW" dirty="0"/>
              <a:t>Box Model </a:t>
            </a:r>
            <a:r>
              <a:rPr lang="zh-TW" altLang="en-US" dirty="0"/>
              <a:t>與定位方式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294967295"/>
          </p:nvPr>
        </p:nvSpPr>
        <p:spPr>
          <a:xfrm>
            <a:off x="11353800" y="295275"/>
            <a:ext cx="838200" cy="768350"/>
          </a:xfrm>
        </p:spPr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38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練習一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dirty="0" smtClean="0"/>
              <a:t>請下載題目檔</a:t>
            </a:r>
            <a:r>
              <a:rPr lang="en-US" altLang="zh-TW" dirty="0" smtClean="0"/>
              <a:t>CH11_pratice1.html</a:t>
            </a:r>
          </a:p>
          <a:p>
            <a:r>
              <a:rPr lang="zh-TW" altLang="en-US" dirty="0" smtClean="0"/>
              <a:t>請將檔案中的所有標籤，改成</a:t>
            </a:r>
            <a:r>
              <a:rPr lang="en-US" altLang="zh-TW" dirty="0" smtClean="0"/>
              <a:t>div</a:t>
            </a:r>
            <a:r>
              <a:rPr lang="zh-TW" altLang="en-US" dirty="0" smtClean="0"/>
              <a:t>的顯示方式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請將所有文字相關屬性移到</a:t>
            </a:r>
            <a:r>
              <a:rPr lang="en-US" altLang="zh-TW" dirty="0" smtClean="0"/>
              <a:t>&lt;style&gt;</a:t>
            </a:r>
            <a:r>
              <a:rPr lang="zh-TW" altLang="en-US" dirty="0" smtClean="0"/>
              <a:t>標籤區塊當中進行</a:t>
            </a:r>
            <a:r>
              <a:rPr lang="zh-TW" altLang="en-US" dirty="0"/>
              <a:t>設定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背景顏色設定，在</a:t>
            </a:r>
            <a:r>
              <a:rPr lang="en-US" altLang="zh-TW" dirty="0" smtClean="0"/>
              <a:t>CSS</a:t>
            </a:r>
            <a:r>
              <a:rPr lang="zh-TW" altLang="en-US" dirty="0" smtClean="0"/>
              <a:t>當中請使用  </a:t>
            </a:r>
            <a:r>
              <a:rPr lang="en-US" altLang="zh-TW" dirty="0" smtClean="0"/>
              <a:t>background-color:</a:t>
            </a:r>
            <a:r>
              <a:rPr lang="zh-TW" altLang="en-US" dirty="0" smtClean="0"/>
              <a:t>顏色 ，進行設定</a:t>
            </a:r>
            <a:endParaRPr lang="en-US" altLang="zh-TW" dirty="0" smtClean="0"/>
          </a:p>
          <a:p>
            <a:r>
              <a:rPr lang="zh-TW" altLang="en-US" dirty="0" smtClean="0"/>
              <a:t>在文字大小的部分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font size="</a:t>
            </a:r>
            <a:r>
              <a:rPr lang="en-US" altLang="zh-TW" dirty="0" smtClean="0"/>
              <a:t>6“ =&gt; 28px</a:t>
            </a:r>
            <a:br>
              <a:rPr lang="en-US" altLang="zh-TW" dirty="0" smtClean="0"/>
            </a:br>
            <a:r>
              <a:rPr lang="en-US" altLang="zh-TW" dirty="0"/>
              <a:t>font size</a:t>
            </a:r>
            <a:r>
              <a:rPr lang="en-US" altLang="zh-TW" dirty="0" smtClean="0"/>
              <a:t>=“5“ </a:t>
            </a:r>
            <a:r>
              <a:rPr lang="en-US" altLang="zh-TW" dirty="0"/>
              <a:t>=&gt; </a:t>
            </a:r>
            <a:r>
              <a:rPr lang="en-US" altLang="zh-TW" dirty="0" smtClean="0"/>
              <a:t>24px</a:t>
            </a:r>
            <a:br>
              <a:rPr lang="en-US" altLang="zh-TW" dirty="0" smtClean="0"/>
            </a:br>
            <a:r>
              <a:rPr lang="en-US" altLang="zh-TW" dirty="0" smtClean="0"/>
              <a:t>font </a:t>
            </a:r>
            <a:r>
              <a:rPr lang="en-US" altLang="zh-TW" dirty="0"/>
              <a:t>size</a:t>
            </a:r>
            <a:r>
              <a:rPr lang="en-US" altLang="zh-TW" dirty="0" smtClean="0"/>
              <a:t>=“3“ </a:t>
            </a:r>
            <a:r>
              <a:rPr lang="en-US" altLang="zh-TW" dirty="0"/>
              <a:t>=&gt; </a:t>
            </a:r>
            <a:r>
              <a:rPr lang="en-US" altLang="zh-TW" dirty="0" smtClean="0"/>
              <a:t>20px</a:t>
            </a:r>
            <a:br>
              <a:rPr lang="en-US" altLang="zh-TW" dirty="0" smtClean="0"/>
            </a:br>
            <a:r>
              <a:rPr lang="en-US" altLang="zh-TW" dirty="0"/>
              <a:t>font size</a:t>
            </a:r>
            <a:r>
              <a:rPr lang="en-US" altLang="zh-TW" dirty="0" smtClean="0"/>
              <a:t>=“2“ </a:t>
            </a:r>
            <a:r>
              <a:rPr lang="en-US" altLang="zh-TW" dirty="0"/>
              <a:t>=&gt; </a:t>
            </a:r>
            <a:r>
              <a:rPr lang="en-US" altLang="zh-TW" dirty="0" smtClean="0"/>
              <a:t>16px</a:t>
            </a:r>
          </a:p>
          <a:p>
            <a:r>
              <a:rPr lang="zh-TW" altLang="en-US" dirty="0" smtClean="0"/>
              <a:t>內容行高的部分請設定兩倍行高</a:t>
            </a:r>
            <a:r>
              <a:rPr lang="en-US" altLang="zh-TW" dirty="0" smtClean="0"/>
              <a:t>(200%)</a:t>
            </a:r>
          </a:p>
          <a:p>
            <a:r>
              <a:rPr lang="zh-TW" altLang="en-US" dirty="0" smtClean="0"/>
              <a:t>時間：</a:t>
            </a:r>
            <a:r>
              <a:rPr lang="en-US" altLang="zh-TW" dirty="0" smtClean="0"/>
              <a:t>10</a:t>
            </a:r>
            <a:r>
              <a:rPr lang="zh-TW" altLang="en-US" dirty="0" smtClean="0"/>
              <a:t>分鐘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43" y="2665128"/>
            <a:ext cx="5039031" cy="5186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685" y="2644351"/>
            <a:ext cx="5085374" cy="540723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6046451" y="2764539"/>
            <a:ext cx="410857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114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控制元素的位置</a:t>
            </a:r>
            <a:r>
              <a:rPr lang="en-US" altLang="zh-TW" dirty="0" smtClean="0"/>
              <a:t>(</a:t>
            </a:r>
            <a:r>
              <a:rPr lang="zh-TW" altLang="en-US" dirty="0" smtClean="0"/>
              <a:t>定位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1353800" y="295275"/>
            <a:ext cx="838200" cy="768350"/>
          </a:xfrm>
        </p:spPr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08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display (</a:t>
            </a:r>
            <a:r>
              <a:rPr lang="zh-TW" altLang="en-US" dirty="0" smtClean="0"/>
              <a:t>控制顯示的方式</a:t>
            </a:r>
            <a:r>
              <a:rPr lang="en-US" altLang="zh-TW" dirty="0" smtClean="0"/>
              <a:t>) 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366372" y="1326830"/>
            <a:ext cx="10289308" cy="4685413"/>
          </a:xfrm>
        </p:spPr>
        <p:txBody>
          <a:bodyPr>
            <a:normAutofit lnSpcReduction="10000"/>
          </a:bodyPr>
          <a:lstStyle/>
          <a:p>
            <a:r>
              <a:rPr lang="zh-TW" altLang="en-US" dirty="0" smtClean="0"/>
              <a:t>前面我們曾經提到，</a:t>
            </a:r>
            <a:r>
              <a:rPr lang="zh-TW" altLang="en-US" b="1" dirty="0" smtClean="0">
                <a:solidFill>
                  <a:srgbClr val="FFFF00"/>
                </a:solidFill>
              </a:rPr>
              <a:t>每</a:t>
            </a:r>
            <a:r>
              <a:rPr lang="zh-TW" altLang="en-US" b="1" dirty="0">
                <a:solidFill>
                  <a:srgbClr val="FFFF00"/>
                </a:solidFill>
              </a:rPr>
              <a:t>一</a:t>
            </a:r>
            <a:r>
              <a:rPr lang="zh-TW" altLang="en-US" b="1" dirty="0" smtClean="0">
                <a:solidFill>
                  <a:srgbClr val="FFFF00"/>
                </a:solidFill>
              </a:rPr>
              <a:t>個 </a:t>
            </a:r>
            <a:r>
              <a:rPr lang="en-US" altLang="zh-TW" b="1" dirty="0">
                <a:solidFill>
                  <a:srgbClr val="FFFF00"/>
                </a:solidFill>
              </a:rPr>
              <a:t>HTML </a:t>
            </a:r>
            <a:r>
              <a:rPr lang="zh-TW" altLang="en-US" b="1" dirty="0" smtClean="0">
                <a:solidFill>
                  <a:srgbClr val="FFFF00"/>
                </a:solidFill>
              </a:rPr>
              <a:t>標</a:t>
            </a:r>
            <a:r>
              <a:rPr lang="zh-TW" altLang="en-US" b="1" dirty="0">
                <a:solidFill>
                  <a:srgbClr val="FFFF00"/>
                </a:solidFill>
              </a:rPr>
              <a:t>籤</a:t>
            </a:r>
            <a:r>
              <a:rPr lang="zh-TW" altLang="en-US" b="1" dirty="0" smtClean="0">
                <a:solidFill>
                  <a:srgbClr val="FFFF00"/>
                </a:solidFill>
              </a:rPr>
              <a:t>都</a:t>
            </a:r>
            <a:r>
              <a:rPr lang="zh-TW" altLang="en-US" b="1" dirty="0">
                <a:solidFill>
                  <a:srgbClr val="FFFF00"/>
                </a:solidFill>
              </a:rPr>
              <a:t>有一個預設的 </a:t>
            </a:r>
            <a:r>
              <a:rPr lang="en-US" altLang="zh-TW" b="1" dirty="0">
                <a:solidFill>
                  <a:srgbClr val="FFFF00"/>
                </a:solidFill>
              </a:rPr>
              <a:t>display </a:t>
            </a:r>
            <a:r>
              <a:rPr lang="zh-TW" altLang="en-US" b="1" dirty="0" smtClean="0">
                <a:solidFill>
                  <a:srgbClr val="FFFF00"/>
                </a:solidFill>
              </a:rPr>
              <a:t>設定，且不同</a:t>
            </a:r>
            <a:r>
              <a:rPr lang="zh-TW" altLang="en-US" b="1" dirty="0">
                <a:solidFill>
                  <a:srgbClr val="FFFF00"/>
                </a:solidFill>
              </a:rPr>
              <a:t>的元素屬性會有不同的預設值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大部分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元素</a:t>
            </a:r>
            <a:r>
              <a:rPr lang="zh-TW" altLang="en-US" dirty="0" smtClean="0"/>
              <a:t>預設值</a:t>
            </a:r>
            <a:r>
              <a:rPr lang="zh-TW" altLang="en-US" dirty="0"/>
              <a:t>通常是 </a:t>
            </a:r>
            <a:r>
              <a:rPr lang="en-US" altLang="zh-TW" dirty="0"/>
              <a:t>block </a:t>
            </a:r>
            <a:r>
              <a:rPr lang="zh-TW" altLang="en-US" dirty="0"/>
              <a:t>或 </a:t>
            </a:r>
            <a:r>
              <a:rPr lang="zh-TW" altLang="en-US" dirty="0" smtClean="0"/>
              <a:t>是</a:t>
            </a:r>
            <a:r>
              <a:rPr lang="en-US" altLang="zh-TW" dirty="0" smtClean="0"/>
              <a:t>inline </a:t>
            </a:r>
            <a:r>
              <a:rPr lang="zh-TW" altLang="en-US" dirty="0"/>
              <a:t>其中一個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透過</a:t>
            </a:r>
            <a:r>
              <a:rPr lang="en-US" altLang="zh-TW" dirty="0" smtClean="0"/>
              <a:t>CSS</a:t>
            </a:r>
            <a:r>
              <a:rPr lang="zh-TW" altLang="en-US" dirty="0" smtClean="0"/>
              <a:t> 的</a:t>
            </a:r>
            <a:r>
              <a:rPr lang="en-US" altLang="zh-TW" dirty="0" smtClean="0"/>
              <a:t>display </a:t>
            </a:r>
            <a:r>
              <a:rPr lang="zh-TW" altLang="en-US" dirty="0" smtClean="0"/>
              <a:t>屬性，可設定 </a:t>
            </a:r>
            <a:r>
              <a:rPr lang="en-US" altLang="zh-TW" dirty="0" smtClean="0"/>
              <a:t>Display</a:t>
            </a:r>
            <a:r>
              <a:rPr lang="zh-TW" altLang="en-US" dirty="0" smtClean="0"/>
              <a:t>的屬性比較</a:t>
            </a:r>
            <a:r>
              <a:rPr lang="zh-TW" altLang="en-US" dirty="0" smtClean="0"/>
              <a:t>常用的如下：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None</a:t>
            </a:r>
            <a:r>
              <a:rPr lang="zh-TW" altLang="en-US" dirty="0" smtClean="0"/>
              <a:t>：</a:t>
            </a:r>
            <a:r>
              <a:rPr lang="zh-TW" altLang="en-US" dirty="0" smtClean="0"/>
              <a:t>不要顯示該區</a:t>
            </a:r>
            <a:r>
              <a:rPr lang="zh-TW" altLang="en-US" dirty="0"/>
              <a:t>塊</a:t>
            </a:r>
            <a:endParaRPr lang="zh-TW" altLang="en-US" dirty="0" smtClean="0"/>
          </a:p>
          <a:p>
            <a:pPr lvl="2"/>
            <a:r>
              <a:rPr lang="en-US" altLang="zh-TW" dirty="0" smtClean="0"/>
              <a:t>Block</a:t>
            </a:r>
          </a:p>
          <a:p>
            <a:pPr lvl="2"/>
            <a:r>
              <a:rPr lang="en-US" altLang="zh-TW" dirty="0" smtClean="0"/>
              <a:t>inline</a:t>
            </a:r>
          </a:p>
          <a:p>
            <a:pPr lvl="2"/>
            <a:r>
              <a:rPr lang="en-US" altLang="zh-TW" dirty="0" smtClean="0"/>
              <a:t>list-item</a:t>
            </a:r>
          </a:p>
          <a:p>
            <a:pPr lvl="1"/>
            <a:r>
              <a:rPr lang="zh-TW" altLang="en-US" dirty="0" smtClean="0"/>
              <a:t>更多的範例建議參考以下網址：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2"/>
              </a:rPr>
              <a:t>ttps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www.w3schools.com/cssref/playit.asp?filename=playcss_display&amp;preval=grid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://zh-tw.learnlayout.com/display.html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65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display (</a:t>
            </a:r>
            <a:r>
              <a:rPr lang="zh-TW" altLang="en-US" dirty="0"/>
              <a:t>控制顯示的方式</a:t>
            </a:r>
            <a:r>
              <a:rPr lang="en-US" altLang="zh-TW" dirty="0"/>
              <a:t>)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1" y="1075268"/>
            <a:ext cx="10131425" cy="4276726"/>
          </a:xfrm>
        </p:spPr>
        <p:txBody>
          <a:bodyPr/>
          <a:lstStyle/>
          <a:p>
            <a:r>
              <a:rPr lang="zh-TW" altLang="en-US" dirty="0" smtClean="0"/>
              <a:t>以下這個範例，我們會看到</a:t>
            </a:r>
            <a:r>
              <a:rPr lang="en-US" altLang="zh-TW" dirty="0" smtClean="0"/>
              <a:t>Box1</a:t>
            </a:r>
            <a:r>
              <a:rPr lang="zh-TW" altLang="en-US" dirty="0" smtClean="0"/>
              <a:t>並不會顯示在畫面上</a:t>
            </a:r>
            <a:endParaRPr lang="en-US" altLang="zh-TW" dirty="0" smtClean="0"/>
          </a:p>
          <a:p>
            <a:r>
              <a:rPr lang="zh-TW" altLang="en-US" dirty="0" smtClean="0"/>
              <a:t>這部分是網頁設計常用的技巧，配合程式修改</a:t>
            </a:r>
            <a:r>
              <a:rPr lang="en-US" altLang="zh-TW" dirty="0" smtClean="0"/>
              <a:t>CSS</a:t>
            </a:r>
            <a:r>
              <a:rPr lang="zh-TW" altLang="en-US" dirty="0" smtClean="0"/>
              <a:t>，就可控制該元素的顯示與否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063603"/>
            <a:ext cx="5122806" cy="42959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630" y="2309566"/>
            <a:ext cx="5792286" cy="328094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927547" y="6488668"/>
            <a:ext cx="2121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sample_Display.html</a:t>
            </a:r>
          </a:p>
        </p:txBody>
      </p:sp>
    </p:spTree>
    <p:extLst>
      <p:ext uri="{BB962C8B-B14F-4D97-AF65-F5344CB8AC3E}">
        <p14:creationId xmlns:p14="http://schemas.microsoft.com/office/powerpoint/2010/main" val="2541244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21839" cy="1400530"/>
          </a:xfrm>
        </p:spPr>
        <p:txBody>
          <a:bodyPr>
            <a:normAutofit fontScale="90000"/>
          </a:bodyPr>
          <a:lstStyle/>
          <a:p>
            <a:r>
              <a:rPr lang="zh-TW" altLang="en-US" sz="3200" dirty="0" smtClean="0"/>
              <a:t>定位常會用到的屬性：</a:t>
            </a:r>
            <a:r>
              <a:rPr lang="en-US" altLang="zh-TW" sz="3200" dirty="0" smtClean="0"/>
              <a:t>width</a:t>
            </a:r>
            <a:r>
              <a:rPr lang="zh-TW" altLang="en-US" sz="3200" dirty="0"/>
              <a:t>、</a:t>
            </a:r>
            <a:r>
              <a:rPr lang="en-US" altLang="zh-TW" sz="3200" dirty="0"/>
              <a:t>height</a:t>
            </a:r>
            <a:r>
              <a:rPr lang="zh-TW" altLang="en-US" sz="3200" dirty="0"/>
              <a:t>、</a:t>
            </a:r>
            <a:r>
              <a:rPr lang="en-US" altLang="zh-TW" sz="3200" dirty="0"/>
              <a:t>top</a:t>
            </a:r>
            <a:r>
              <a:rPr lang="zh-TW" altLang="en-US" sz="3200" dirty="0"/>
              <a:t>、</a:t>
            </a:r>
            <a:r>
              <a:rPr lang="en-US" altLang="zh-TW" sz="3200" dirty="0"/>
              <a:t>bottom</a:t>
            </a:r>
            <a:r>
              <a:rPr lang="zh-TW" altLang="en-US" sz="3200" dirty="0"/>
              <a:t>、</a:t>
            </a:r>
            <a:r>
              <a:rPr lang="en-US" altLang="zh-TW" sz="3200" dirty="0"/>
              <a:t>left</a:t>
            </a:r>
            <a:r>
              <a:rPr lang="zh-TW" altLang="en-US" sz="3200" dirty="0"/>
              <a:t>、</a:t>
            </a:r>
            <a:r>
              <a:rPr lang="en-US" altLang="zh-TW" sz="3200" dirty="0"/>
              <a:t>right (Block Box </a:t>
            </a:r>
            <a:r>
              <a:rPr lang="zh-TW" altLang="en-US" sz="3200" dirty="0"/>
              <a:t>的寬度與高度、上下左右位移量</a:t>
            </a:r>
            <a:r>
              <a:rPr lang="en-US" altLang="zh-TW" sz="3200" dirty="0"/>
              <a:t>) 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983759" y="1652868"/>
            <a:ext cx="8946541" cy="4747932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以下例子當中，採用</a:t>
            </a:r>
            <a:r>
              <a:rPr lang="en-US" altLang="zh-TW" dirty="0" err="1" smtClean="0"/>
              <a:t>px</a:t>
            </a:r>
            <a:r>
              <a:rPr lang="zh-TW" altLang="en-US" dirty="0" smtClean="0"/>
              <a:t>的方式進行設定，故事窗縮放時，不會影響</a:t>
            </a:r>
            <a:r>
              <a:rPr lang="en-US" altLang="zh-TW" dirty="0" smtClean="0"/>
              <a:t>BOX</a:t>
            </a:r>
            <a:r>
              <a:rPr lang="zh-TW" altLang="en-US" dirty="0" smtClean="0"/>
              <a:t>的大小。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zh-TW" altLang="en-US" dirty="0" smtClean="0"/>
              <a:t>若有需要讓區塊隨視窗大小縮放的話，請採用百分比，例如：</a:t>
            </a:r>
            <a:r>
              <a:rPr lang="en-US" altLang="zh-TW" dirty="0" smtClean="0"/>
              <a:t>width:80%;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2660" y="2139038"/>
            <a:ext cx="7827280" cy="3423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0046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4610" y="2649034"/>
            <a:ext cx="7476150" cy="3799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3200" dirty="0"/>
              <a:t>定位常會用到的屬性： 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max-width</a:t>
            </a:r>
            <a:r>
              <a:rPr lang="zh-TW" altLang="en-US" sz="3200" dirty="0"/>
              <a:t>、</a:t>
            </a:r>
            <a:r>
              <a:rPr lang="en-US" altLang="zh-TW" sz="3200" dirty="0"/>
              <a:t>min-width</a:t>
            </a:r>
            <a:r>
              <a:rPr lang="zh-TW" altLang="en-US" sz="3200" dirty="0"/>
              <a:t>、</a:t>
            </a:r>
            <a:r>
              <a:rPr lang="en-US" altLang="zh-TW" sz="3200" dirty="0"/>
              <a:t>max-height</a:t>
            </a:r>
            <a:r>
              <a:rPr lang="zh-TW" altLang="en-US" sz="3200" dirty="0"/>
              <a:t>、</a:t>
            </a:r>
            <a:br>
              <a:rPr lang="zh-TW" altLang="en-US" sz="3200" dirty="0"/>
            </a:br>
            <a:r>
              <a:rPr lang="en-US" altLang="zh-TW" sz="3200" dirty="0"/>
              <a:t>min-height (Block Box </a:t>
            </a:r>
            <a:r>
              <a:rPr lang="zh-TW" altLang="en-US" sz="3200" dirty="0"/>
              <a:t>的寬度與高度的最大值及最小值</a:t>
            </a:r>
            <a:r>
              <a:rPr lang="en-US" altLang="zh-TW" sz="3200" dirty="0" smtClean="0"/>
              <a:t>)</a:t>
            </a:r>
            <a:endParaRPr lang="zh-TW" altLang="en-US" sz="3200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zh-TW" altLang="en-US" dirty="0" smtClean="0"/>
              <a:t>下面是一個例子。 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0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元</a:t>
            </a:r>
            <a:r>
              <a:rPr lang="zh-TW" altLang="en-US" dirty="0"/>
              <a:t>素</a:t>
            </a:r>
            <a:r>
              <a:rPr lang="zh-TW" altLang="en-US" dirty="0" smtClean="0"/>
              <a:t>的定位方式</a:t>
            </a:r>
            <a:r>
              <a:rPr lang="en-US" altLang="zh-TW" dirty="0" smtClean="0"/>
              <a:t>(Position)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CSS</a:t>
            </a:r>
            <a:r>
              <a:rPr lang="zh-TW" altLang="en-US" dirty="0" smtClean="0"/>
              <a:t>的定位方式共分以下幾種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正常流向</a:t>
            </a:r>
            <a:r>
              <a:rPr lang="en-US" altLang="zh-TW" dirty="0" smtClean="0"/>
              <a:t>(Static)</a:t>
            </a:r>
          </a:p>
          <a:p>
            <a:pPr lvl="1"/>
            <a:r>
              <a:rPr lang="zh-TW" altLang="en-US" dirty="0" smtClean="0"/>
              <a:t>相對定位</a:t>
            </a:r>
            <a:r>
              <a:rPr lang="en-US" altLang="zh-TW" dirty="0" smtClean="0"/>
              <a:t>(relative)</a:t>
            </a:r>
          </a:p>
          <a:p>
            <a:pPr lvl="1"/>
            <a:r>
              <a:rPr lang="zh-TW" altLang="en-US" dirty="0" smtClean="0"/>
              <a:t>絕對定位</a:t>
            </a:r>
            <a:r>
              <a:rPr lang="en-US" altLang="zh-TW" dirty="0" smtClean="0"/>
              <a:t>(absolute)</a:t>
            </a:r>
          </a:p>
          <a:p>
            <a:pPr lvl="1"/>
            <a:r>
              <a:rPr lang="zh-TW" altLang="en-US" dirty="0" smtClean="0"/>
              <a:t>固定定位</a:t>
            </a:r>
            <a:r>
              <a:rPr lang="en-US" altLang="zh-TW" dirty="0"/>
              <a:t>(</a:t>
            </a:r>
            <a:r>
              <a:rPr lang="en-US" altLang="zh-TW" dirty="0" smtClean="0"/>
              <a:t>fixed)</a:t>
            </a:r>
          </a:p>
          <a:p>
            <a:pPr lvl="1"/>
            <a:r>
              <a:rPr lang="zh-TW" altLang="en-US" dirty="0" smtClean="0"/>
              <a:t>浮動元素</a:t>
            </a:r>
            <a:r>
              <a:rPr lang="en-US" altLang="zh-TW" dirty="0" smtClean="0"/>
              <a:t>(float)</a:t>
            </a:r>
          </a:p>
        </p:txBody>
      </p:sp>
    </p:spTree>
    <p:extLst>
      <p:ext uri="{BB962C8B-B14F-4D97-AF65-F5344CB8AC3E}">
        <p14:creationId xmlns:p14="http://schemas.microsoft.com/office/powerpoint/2010/main" val="1374565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元素的定位方式</a:t>
            </a:r>
            <a:r>
              <a:rPr lang="en-US" altLang="zh-TW" dirty="0"/>
              <a:t>(Position)-Static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62573" y="1234411"/>
            <a:ext cx="10148772" cy="4195481"/>
          </a:xfrm>
        </p:spPr>
        <p:txBody>
          <a:bodyPr/>
          <a:lstStyle/>
          <a:p>
            <a:r>
              <a:rPr lang="en-US" altLang="zh-TW" dirty="0" smtClean="0"/>
              <a:t>static</a:t>
            </a:r>
            <a:r>
              <a:rPr lang="zh-TW" altLang="en-US" dirty="0"/>
              <a:t>的區塊，「不會被特別定位」在頁面上特定位置，而是照著瀏覽器預設的配置自動排版在頁面上，所有其他的屬性值都代表該元素會被定位在頁面上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區塊為由上而下方式層疊排列，也是瀏覽器預設的部分，因此這部分不需要特別指定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07" y="3771900"/>
            <a:ext cx="4320268" cy="1143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034" y="2619381"/>
            <a:ext cx="4352925" cy="3448037"/>
          </a:xfrm>
          <a:prstGeom prst="rect">
            <a:avLst/>
          </a:prstGeom>
        </p:spPr>
      </p:pic>
      <p:sp>
        <p:nvSpPr>
          <p:cNvPr id="10" name="內容版面配置區 7"/>
          <p:cNvSpPr txBox="1">
            <a:spLocks/>
          </p:cNvSpPr>
          <p:nvPr/>
        </p:nvSpPr>
        <p:spPr>
          <a:xfrm>
            <a:off x="714375" y="6382031"/>
            <a:ext cx="9002103" cy="475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zh-TW" altLang="en-US" sz="1600" dirty="0" smtClean="0"/>
              <a:t>參考來源：</a:t>
            </a:r>
            <a:r>
              <a:rPr lang="en-US" altLang="zh-TW" sz="1600" dirty="0" smtClean="0"/>
              <a:t>http://zh-tw.learnlayout.com/position.html</a:t>
            </a:r>
            <a:endParaRPr lang="zh-TW" altLang="en-US" sz="1600" dirty="0"/>
          </a:p>
        </p:txBody>
      </p:sp>
      <p:sp>
        <p:nvSpPr>
          <p:cNvPr id="11" name="矩形 10"/>
          <p:cNvSpPr/>
          <p:nvPr/>
        </p:nvSpPr>
        <p:spPr>
          <a:xfrm>
            <a:off x="9023881" y="6357937"/>
            <a:ext cx="2811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sample_position</a:t>
            </a:r>
            <a:r>
              <a:rPr lang="zh-TW" altLang="en-US" dirty="0" smtClean="0"/>
              <a:t>_static</a:t>
            </a:r>
            <a:r>
              <a:rPr lang="zh-TW" altLang="en-US" dirty="0"/>
              <a:t>.html</a:t>
            </a:r>
          </a:p>
        </p:txBody>
      </p:sp>
    </p:spTree>
    <p:extLst>
      <p:ext uri="{BB962C8B-B14F-4D97-AF65-F5344CB8AC3E}">
        <p14:creationId xmlns:p14="http://schemas.microsoft.com/office/powerpoint/2010/main" val="296938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1956" y="187131"/>
            <a:ext cx="10131425" cy="925844"/>
          </a:xfrm>
        </p:spPr>
        <p:txBody>
          <a:bodyPr>
            <a:normAutofit/>
          </a:bodyPr>
          <a:lstStyle/>
          <a:p>
            <a:r>
              <a:rPr lang="zh-TW" altLang="en-US" dirty="0"/>
              <a:t>元素的定位方式</a:t>
            </a:r>
            <a:r>
              <a:rPr lang="en-US" altLang="zh-TW" dirty="0"/>
              <a:t>(Position)-Static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1103312" y="1457326"/>
            <a:ext cx="8946541" cy="4791074"/>
          </a:xfrm>
        </p:spPr>
        <p:txBody>
          <a:bodyPr/>
          <a:lstStyle/>
          <a:p>
            <a:pPr lvl="1"/>
            <a:r>
              <a:rPr lang="zh-TW" altLang="en-US" dirty="0" smtClean="0"/>
              <a:t>我們可以使用</a:t>
            </a:r>
            <a:r>
              <a:rPr lang="en-US" altLang="zh-TW" dirty="0" smtClean="0"/>
              <a:t>position </a:t>
            </a:r>
            <a:r>
              <a:rPr lang="zh-TW" altLang="en-US" dirty="0" smtClean="0"/>
              <a:t>屬性指定</a:t>
            </a:r>
            <a:r>
              <a:rPr lang="en-US" altLang="zh-TW" dirty="0" smtClean="0"/>
              <a:t>Box </a:t>
            </a:r>
            <a:r>
              <a:rPr lang="zh-TW" altLang="en-US" dirty="0" smtClean="0"/>
              <a:t>的定位方式 ，其語法如下：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舉例來說，假設</a:t>
            </a:r>
            <a:r>
              <a:rPr lang="en-US" altLang="zh-TW" dirty="0" smtClean="0"/>
              <a:t>HTML </a:t>
            </a:r>
            <a:r>
              <a:rPr lang="zh-TW" altLang="en-US" dirty="0" smtClean="0"/>
              <a:t>文件中有三個</a:t>
            </a:r>
            <a:r>
              <a:rPr lang="en-US" altLang="zh-TW" dirty="0" smtClean="0"/>
              <a:t>I Box</a:t>
            </a:r>
            <a:r>
              <a:rPr lang="zh-TW" altLang="en-US" dirty="0" smtClean="0"/>
              <a:t>，在正常順序下，其排列方式如下圖。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11203" y="1959779"/>
            <a:ext cx="7505411" cy="356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65392" y="3544257"/>
            <a:ext cx="6665051" cy="249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6334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元素的定位方式</a:t>
            </a:r>
            <a:r>
              <a:rPr lang="en-US" altLang="zh-TW" dirty="0"/>
              <a:t>(Position)-relative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764868" y="1408695"/>
            <a:ext cx="8946541" cy="4195481"/>
          </a:xfrm>
        </p:spPr>
        <p:txBody>
          <a:bodyPr/>
          <a:lstStyle/>
          <a:p>
            <a:pPr lvl="1"/>
            <a:r>
              <a:rPr lang="zh-TW" altLang="en-US" dirty="0" smtClean="0"/>
              <a:t>此時，若將</a:t>
            </a:r>
            <a:r>
              <a:rPr lang="en-US" altLang="zh-TW" dirty="0" smtClean="0"/>
              <a:t>myBox2 </a:t>
            </a:r>
            <a:r>
              <a:rPr lang="zh-TW" altLang="en-US" dirty="0" smtClean="0"/>
              <a:t>的定位方式指定為相對定位，如下：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排列方式變成如下圖。</a:t>
            </a:r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3475" y="1853248"/>
            <a:ext cx="6961602" cy="1263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3475" y="4019574"/>
            <a:ext cx="6633876" cy="249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151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BOX</a:t>
            </a:r>
            <a:r>
              <a:rPr lang="zh-TW" altLang="en-US" dirty="0" smtClean="0"/>
              <a:t> </a:t>
            </a:r>
            <a:r>
              <a:rPr lang="en-US" altLang="zh-TW" dirty="0" smtClean="0"/>
              <a:t>Model-DIV </a:t>
            </a:r>
            <a:r>
              <a:rPr lang="zh-TW" altLang="en-US" dirty="0" smtClean="0"/>
              <a:t>標籤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1353800" y="295275"/>
            <a:ext cx="838200" cy="768350"/>
          </a:xfrm>
        </p:spPr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雲朵形圖說文字 5"/>
          <p:cNvSpPr/>
          <p:nvPr/>
        </p:nvSpPr>
        <p:spPr>
          <a:xfrm>
            <a:off x="7142614" y="1709101"/>
            <a:ext cx="3362325" cy="1424624"/>
          </a:xfrm>
          <a:prstGeom prst="cloudCallout">
            <a:avLst>
              <a:gd name="adj1" fmla="val -64189"/>
              <a:gd name="adj2" fmla="val -8101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DIV</a:t>
            </a:r>
            <a:r>
              <a:rPr lang="zh-TW" altLang="en-US" b="1" dirty="0" smtClean="0">
                <a:solidFill>
                  <a:srgbClr val="FF0000"/>
                </a:solidFill>
              </a:rPr>
              <a:t>很重要，所以請大家上課務必認真聽</a:t>
            </a:r>
            <a:r>
              <a:rPr lang="en-US" altLang="zh-TW" b="1" dirty="0" smtClean="0">
                <a:solidFill>
                  <a:srgbClr val="FF0000"/>
                </a:solidFill>
              </a:rPr>
              <a:t>!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1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18" y="2275320"/>
            <a:ext cx="5317718" cy="346981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元素的定位方式</a:t>
            </a:r>
            <a:r>
              <a:rPr lang="en-US" altLang="zh-TW" dirty="0"/>
              <a:t>(Position</a:t>
            </a:r>
            <a:r>
              <a:rPr lang="en-US" altLang="zh-TW" dirty="0" smtClean="0"/>
              <a:t>)-relative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75778" y="4481194"/>
            <a:ext cx="6436935" cy="174490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714375" y="1231203"/>
            <a:ext cx="9962861" cy="387702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85750" indent="-285750"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cap="none" baseline="0">
                <a:effectLst/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742950" lvl="1" indent="-285750"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cap="none" baseline="0">
                <a:effectLst/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1200150" indent="-285750"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cap="none" baseline="0">
                <a:effectLst/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543050" indent="-171450"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cap="none" baseline="0">
                <a:effectLst/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00250" indent="-171450"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2000" b="1" i="0" cap="none" baseline="0">
                <a:effectLst/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cap="none">
                <a:effectLst/>
              </a:defRPr>
            </a:lvl6pPr>
            <a:lvl7pPr marL="2971800" indent="-228600"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cap="none">
                <a:effectLst/>
              </a:defRPr>
            </a:lvl7pPr>
            <a:lvl8pPr marL="3429000" indent="-228600"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cap="none">
                <a:effectLst/>
              </a:defRPr>
            </a:lvl8pPr>
            <a:lvl9pPr marL="3886200" indent="-228600" defTabSz="457200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cap="none">
                <a:effectLst/>
              </a:defRPr>
            </a:lvl9pPr>
          </a:lstStyle>
          <a:p>
            <a:r>
              <a:rPr lang="zh-TW" altLang="en-US" dirty="0"/>
              <a:t>在一個設定為 </a:t>
            </a:r>
            <a:r>
              <a:rPr lang="en-US" altLang="zh-TW" dirty="0"/>
              <a:t>position: relative </a:t>
            </a:r>
            <a:r>
              <a:rPr lang="zh-TW" altLang="en-US" dirty="0"/>
              <a:t>的元素內設定 </a:t>
            </a:r>
            <a:r>
              <a:rPr lang="en-US" altLang="zh-TW" dirty="0"/>
              <a:t>top </a:t>
            </a:r>
            <a:r>
              <a:rPr lang="zh-TW" altLang="en-US" dirty="0"/>
              <a:t>、 </a:t>
            </a:r>
            <a:r>
              <a:rPr lang="en-US" altLang="zh-TW" dirty="0"/>
              <a:t>right </a:t>
            </a:r>
            <a:r>
              <a:rPr lang="zh-TW" altLang="en-US" dirty="0"/>
              <a:t>、 </a:t>
            </a:r>
            <a:r>
              <a:rPr lang="en-US" altLang="zh-TW" dirty="0"/>
              <a:t>bottom </a:t>
            </a:r>
            <a:r>
              <a:rPr lang="zh-TW" altLang="en-US" dirty="0"/>
              <a:t>和 </a:t>
            </a:r>
            <a:r>
              <a:rPr lang="en-US" altLang="zh-TW" dirty="0"/>
              <a:t>left </a:t>
            </a:r>
            <a:r>
              <a:rPr lang="zh-TW" altLang="en-US" dirty="0"/>
              <a:t>屬性，會使其元素「相對地」調整其原本該出現的所在位置，而不管這些「相對定位」過的元素如何在頁面上移動位置或增加了多少空間，都不會影響到原本其他元素所在的位置。</a:t>
            </a:r>
          </a:p>
        </p:txBody>
      </p:sp>
      <p:sp>
        <p:nvSpPr>
          <p:cNvPr id="8" name="內容版面配置區 7"/>
          <p:cNvSpPr txBox="1">
            <a:spLocks/>
          </p:cNvSpPr>
          <p:nvPr/>
        </p:nvSpPr>
        <p:spPr>
          <a:xfrm>
            <a:off x="714375" y="6382031"/>
            <a:ext cx="9002103" cy="475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zh-TW" altLang="en-US" sz="1600" dirty="0"/>
              <a:t>資料來源：</a:t>
            </a:r>
            <a:r>
              <a:rPr lang="en-US" altLang="zh-TW" sz="1600" dirty="0"/>
              <a:t>http://zh-tw.learnlayout.com/position.html</a:t>
            </a:r>
            <a:endParaRPr lang="zh-TW" altLang="en-US" sz="1600" dirty="0"/>
          </a:p>
          <a:p>
            <a:pPr marL="0" indent="0">
              <a:buNone/>
            </a:pPr>
            <a:endParaRPr lang="zh-TW" altLang="en-US" sz="1600" dirty="0"/>
          </a:p>
        </p:txBody>
      </p:sp>
      <p:sp>
        <p:nvSpPr>
          <p:cNvPr id="3" name="矩形 2"/>
          <p:cNvSpPr/>
          <p:nvPr/>
        </p:nvSpPr>
        <p:spPr>
          <a:xfrm>
            <a:off x="9149051" y="6491911"/>
            <a:ext cx="3042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sample_position_relative.html</a:t>
            </a:r>
          </a:p>
        </p:txBody>
      </p:sp>
    </p:spTree>
    <p:extLst>
      <p:ext uri="{BB962C8B-B14F-4D97-AF65-F5344CB8AC3E}">
        <p14:creationId xmlns:p14="http://schemas.microsoft.com/office/powerpoint/2010/main" val="284090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487" y="3206417"/>
            <a:ext cx="4767212" cy="293149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元素的定位方式</a:t>
            </a:r>
            <a:r>
              <a:rPr lang="en-US" altLang="zh-TW" dirty="0"/>
              <a:t>(Position)-relative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相對位置的設定，主要是根據前一個元素的位置來進行變化</a:t>
            </a:r>
            <a:endParaRPr lang="en-US" altLang="zh-TW" dirty="0"/>
          </a:p>
          <a:p>
            <a:r>
              <a:rPr lang="zh-TW" altLang="en-US" dirty="0" smtClean="0"/>
              <a:t>若</a:t>
            </a:r>
            <a:r>
              <a:rPr lang="zh-TW" altLang="en-US" dirty="0"/>
              <a:t>要</a:t>
            </a:r>
            <a:r>
              <a:rPr lang="zh-TW" altLang="en-US" dirty="0" smtClean="0"/>
              <a:t>設定垂直的位置可採用</a:t>
            </a:r>
            <a:r>
              <a:rPr lang="en-US" altLang="zh-TW" dirty="0" smtClean="0"/>
              <a:t>top / bottom</a:t>
            </a:r>
            <a:r>
              <a:rPr lang="zh-TW" altLang="en-US" dirty="0" smtClean="0"/>
              <a:t>，水平的話可採用</a:t>
            </a:r>
            <a:r>
              <a:rPr lang="en-US" altLang="zh-TW" dirty="0" smtClean="0"/>
              <a:t>Left/right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9194892" y="3548857"/>
            <a:ext cx="314036" cy="20796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9126748" y="5194014"/>
            <a:ext cx="314036" cy="20796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/>
          <a:srcRect b="1760"/>
          <a:stretch/>
        </p:blipFill>
        <p:spPr>
          <a:xfrm>
            <a:off x="8176159" y="1935369"/>
            <a:ext cx="3227913" cy="4202544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893454" y="2809000"/>
            <a:ext cx="1145948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Static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565531" y="2855121"/>
            <a:ext cx="1145948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Relative</a:t>
            </a:r>
            <a:endParaRPr lang="zh-TW" alt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34" y="3178332"/>
            <a:ext cx="4592349" cy="294154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9538125" y="6488668"/>
            <a:ext cx="25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sample_position_all.html</a:t>
            </a:r>
          </a:p>
        </p:txBody>
      </p:sp>
    </p:spTree>
    <p:extLst>
      <p:ext uri="{BB962C8B-B14F-4D97-AF65-F5344CB8AC3E}">
        <p14:creationId xmlns:p14="http://schemas.microsoft.com/office/powerpoint/2010/main" val="425724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元素的定位方式</a:t>
            </a:r>
            <a:r>
              <a:rPr lang="en-US" altLang="zh-TW" dirty="0"/>
              <a:t>(Position</a:t>
            </a:r>
            <a:r>
              <a:rPr lang="en-US" altLang="zh-TW" dirty="0" smtClean="0"/>
              <a:t>)-fixed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44038" y="1075268"/>
            <a:ext cx="9651690" cy="4195481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固定</a:t>
            </a:r>
            <a:r>
              <a:rPr lang="zh-TW" altLang="en-US" dirty="0"/>
              <a:t>定位（</a:t>
            </a:r>
            <a:r>
              <a:rPr lang="en-US" altLang="zh-TW" dirty="0"/>
              <a:t>position: fixed</a:t>
            </a:r>
            <a:r>
              <a:rPr lang="zh-TW" altLang="en-US" dirty="0"/>
              <a:t>）的</a:t>
            </a:r>
            <a:r>
              <a:rPr lang="zh-TW" altLang="en-US" dirty="0" smtClean="0"/>
              <a:t>元素，會以視窗的相對位置來定位，也就是說不管你如何捲動網頁，這個</a:t>
            </a:r>
            <a:r>
              <a:rPr lang="en-US" altLang="zh-TW" dirty="0" smtClean="0"/>
              <a:t>BOX</a:t>
            </a:r>
            <a:r>
              <a:rPr lang="zh-TW" altLang="en-US" dirty="0" smtClean="0"/>
              <a:t>依舊會在固定位置顯示，我們</a:t>
            </a:r>
            <a:r>
              <a:rPr lang="zh-TW" altLang="en-US" dirty="0"/>
              <a:t>會使用 </a:t>
            </a:r>
            <a:r>
              <a:rPr lang="en-US" altLang="zh-TW" dirty="0"/>
              <a:t>top </a:t>
            </a:r>
            <a:r>
              <a:rPr lang="zh-TW" altLang="en-US" dirty="0"/>
              <a:t>、 </a:t>
            </a:r>
            <a:r>
              <a:rPr lang="en-US" altLang="zh-TW" dirty="0"/>
              <a:t>right </a:t>
            </a:r>
            <a:r>
              <a:rPr lang="zh-TW" altLang="en-US" dirty="0"/>
              <a:t>、 </a:t>
            </a:r>
            <a:r>
              <a:rPr lang="en-US" altLang="zh-TW" dirty="0"/>
              <a:t>bottom </a:t>
            </a:r>
            <a:r>
              <a:rPr lang="zh-TW" altLang="en-US" dirty="0"/>
              <a:t>和 </a:t>
            </a:r>
            <a:r>
              <a:rPr lang="en-US" altLang="zh-TW" dirty="0"/>
              <a:t>left </a:t>
            </a:r>
            <a:r>
              <a:rPr lang="zh-TW" altLang="en-US" dirty="0"/>
              <a:t>屬性來定位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當網頁</a:t>
            </a:r>
            <a:r>
              <a:rPr lang="zh-TW" altLang="en-US" dirty="0" smtClean="0"/>
              <a:t>捲動，</a:t>
            </a:r>
            <a:r>
              <a:rPr lang="zh-TW" altLang="en-US" dirty="0" smtClean="0"/>
              <a:t>則該元素會固定在某個特定位置，不會因為網頁捲動而改變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763" y="2880912"/>
            <a:ext cx="3167062" cy="356763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167" y="3374685"/>
            <a:ext cx="5265736" cy="282190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332685" y="6488668"/>
            <a:ext cx="2795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sample_position_fixed.html</a:t>
            </a:r>
          </a:p>
        </p:txBody>
      </p:sp>
    </p:spTree>
    <p:extLst>
      <p:ext uri="{BB962C8B-B14F-4D97-AF65-F5344CB8AC3E}">
        <p14:creationId xmlns:p14="http://schemas.microsoft.com/office/powerpoint/2010/main" val="367607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元素的定位方式</a:t>
            </a:r>
            <a:r>
              <a:rPr lang="en-US" altLang="zh-TW" dirty="0"/>
              <a:t>(Position</a:t>
            </a:r>
            <a:r>
              <a:rPr lang="en-US" altLang="zh-TW" dirty="0" smtClean="0"/>
              <a:t>)-absolute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835732" y="1450466"/>
            <a:ext cx="9831562" cy="4195481"/>
          </a:xfrm>
        </p:spPr>
        <p:txBody>
          <a:bodyPr/>
          <a:lstStyle/>
          <a:p>
            <a:r>
              <a:rPr lang="en-US" altLang="zh-TW" dirty="0" smtClean="0"/>
              <a:t>absolute </a:t>
            </a:r>
            <a:r>
              <a:rPr lang="zh-TW" altLang="en-US" dirty="0" smtClean="0"/>
              <a:t>元素</a:t>
            </a:r>
            <a:r>
              <a:rPr lang="zh-TW" altLang="en-US" dirty="0"/>
              <a:t>的定位是在他所處上層容器的相對位置。如果這個套用 </a:t>
            </a:r>
            <a:r>
              <a:rPr lang="en-US" altLang="zh-TW" dirty="0"/>
              <a:t>position: absolute </a:t>
            </a:r>
            <a:r>
              <a:rPr lang="zh-TW" altLang="en-US" dirty="0"/>
              <a:t>的元素，其上層容器並沒有「可以被定位」的元素的話，那麼這個元素的定位就是相對於該網頁所有內容（也就是 </a:t>
            </a:r>
            <a:r>
              <a:rPr lang="en-US" altLang="zh-TW" dirty="0"/>
              <a:t>&lt;body&gt; </a:t>
            </a:r>
            <a:r>
              <a:rPr lang="zh-TW" altLang="en-US" dirty="0"/>
              <a:t>元素）最左上角的絕對位置，看起來就是這張網頁的絕對位置一樣，所以當你的畫面在捲動時，該元素還是會隨著頁面捲動。請記得，只有套用 </a:t>
            </a:r>
            <a:r>
              <a:rPr lang="en-US" altLang="zh-TW" dirty="0"/>
              <a:t>position: static </a:t>
            </a:r>
            <a:r>
              <a:rPr lang="zh-TW" altLang="en-US" dirty="0"/>
              <a:t>的元素屬於「不會被特別定位」的元素，套用 </a:t>
            </a:r>
            <a:r>
              <a:rPr lang="en-US" altLang="zh-TW" dirty="0"/>
              <a:t>static </a:t>
            </a:r>
            <a:r>
              <a:rPr lang="zh-TW" altLang="en-US" dirty="0"/>
              <a:t>以外的屬性值都算是「</a:t>
            </a:r>
            <a:r>
              <a:rPr lang="zh-TW" altLang="en-US" b="1" dirty="0">
                <a:solidFill>
                  <a:srgbClr val="FF0000"/>
                </a:solidFill>
              </a:rPr>
              <a:t>可以被定位</a:t>
            </a:r>
            <a:r>
              <a:rPr lang="zh-TW" altLang="en-US" dirty="0"/>
              <a:t>」的元素。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內容版面配置區 7"/>
          <p:cNvSpPr txBox="1">
            <a:spLocks/>
          </p:cNvSpPr>
          <p:nvPr/>
        </p:nvSpPr>
        <p:spPr>
          <a:xfrm>
            <a:off x="714375" y="6382031"/>
            <a:ext cx="9002103" cy="475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zh-TW" altLang="en-US" sz="1600" dirty="0" smtClean="0"/>
              <a:t>資料來源：</a:t>
            </a:r>
            <a:r>
              <a:rPr lang="en-US" altLang="zh-TW" sz="1600" dirty="0" smtClean="0"/>
              <a:t>http://zh-tw.learnlayout.com/position.html</a:t>
            </a:r>
            <a:endParaRPr lang="zh-TW" altLang="en-US" sz="16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592" y="4010025"/>
            <a:ext cx="3969772" cy="273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元素的定位方式</a:t>
            </a:r>
            <a:r>
              <a:rPr lang="en-US" altLang="zh-TW" dirty="0"/>
              <a:t>(Position)-absolute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1" y="1240882"/>
            <a:ext cx="8946541" cy="4195481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/>
              <a:t>Absolute</a:t>
            </a:r>
            <a:r>
              <a:rPr lang="zh-TW" altLang="en-US" dirty="0"/>
              <a:t>是一種絕對定位的方式，是</a:t>
            </a:r>
            <a:r>
              <a:rPr lang="zh-TW" altLang="en-US" sz="2400" dirty="0">
                <a:solidFill>
                  <a:srgbClr val="FFFF00"/>
                </a:solidFill>
              </a:rPr>
              <a:t>以上一層元件</a:t>
            </a:r>
            <a:r>
              <a:rPr lang="en-US" altLang="zh-TW" sz="2400" dirty="0">
                <a:solidFill>
                  <a:srgbClr val="FFFF00"/>
                </a:solidFill>
              </a:rPr>
              <a:t>(</a:t>
            </a:r>
            <a:r>
              <a:rPr lang="zh-TW" altLang="en-US" sz="2400" dirty="0">
                <a:solidFill>
                  <a:srgbClr val="FFFF00"/>
                </a:solidFill>
              </a:rPr>
              <a:t>父視窗</a:t>
            </a:r>
            <a:r>
              <a:rPr lang="en-US" altLang="zh-TW" sz="2400" dirty="0">
                <a:solidFill>
                  <a:srgbClr val="FFFF00"/>
                </a:solidFill>
              </a:rPr>
              <a:t>)</a:t>
            </a:r>
            <a:r>
              <a:rPr lang="zh-TW" altLang="en-US" sz="2400" dirty="0">
                <a:solidFill>
                  <a:srgbClr val="FFFF00"/>
                </a:solidFill>
              </a:rPr>
              <a:t>的左上角點為原來的定位</a:t>
            </a:r>
            <a:r>
              <a:rPr lang="zh-TW" altLang="en-US" dirty="0"/>
              <a:t>，如果沒有父視窗</a:t>
            </a:r>
            <a:r>
              <a:rPr lang="zh-TW" altLang="en-US" dirty="0" smtClean="0"/>
              <a:t>，則以</a:t>
            </a:r>
            <a:r>
              <a:rPr lang="en-US" altLang="zh-TW" dirty="0" smtClean="0"/>
              <a:t>&lt;body&gt;</a:t>
            </a:r>
            <a:r>
              <a:rPr lang="zh-TW" altLang="en-US" dirty="0" smtClean="0"/>
              <a:t>左上角為基準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425" y="2621600"/>
            <a:ext cx="3257549" cy="3257549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7076425" y="2664464"/>
            <a:ext cx="249079" cy="191386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直線圖說文字 1 9"/>
          <p:cNvSpPr/>
          <p:nvPr/>
        </p:nvSpPr>
        <p:spPr>
          <a:xfrm>
            <a:off x="7984723" y="2124338"/>
            <a:ext cx="1765005" cy="259911"/>
          </a:xfrm>
          <a:prstGeom prst="borderCallout1">
            <a:avLst>
              <a:gd name="adj1" fmla="val 55567"/>
              <a:gd name="adj2" fmla="val -502"/>
              <a:gd name="adj3" fmla="val 227044"/>
              <a:gd name="adj4" fmla="val -401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參考基準點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8998215" y="6485433"/>
            <a:ext cx="3149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sample_position_absolute.html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78" y="2735624"/>
            <a:ext cx="5393392" cy="270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元素的定位方式</a:t>
            </a:r>
            <a:r>
              <a:rPr lang="en-US" altLang="zh-TW" dirty="0"/>
              <a:t>(Position</a:t>
            </a:r>
            <a:r>
              <a:rPr lang="en-US" altLang="zh-TW" dirty="0" smtClean="0"/>
              <a:t>)-absolute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980" y="1240769"/>
            <a:ext cx="6419147" cy="326524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dirty="0" smtClean="0"/>
              <a:t>在這範例我們可以看到父元素</a:t>
            </a:r>
            <a:r>
              <a:rPr lang="en-US" altLang="zh-TW" dirty="0" smtClean="0"/>
              <a:t> #fixed</a:t>
            </a:r>
            <a:r>
              <a:rPr lang="zh-TW" altLang="en-US" dirty="0" smtClean="0"/>
              <a:t>，定義了一個絕對的位置，其參考點為</a:t>
            </a:r>
            <a:r>
              <a:rPr lang="en-US" altLang="zh-TW" dirty="0" smtClean="0"/>
              <a:t>Body</a:t>
            </a:r>
            <a:r>
              <a:rPr lang="zh-TW" altLang="en-US" dirty="0" smtClean="0"/>
              <a:t>的位置</a:t>
            </a:r>
            <a:endParaRPr lang="en-US" altLang="zh-TW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 smtClean="0"/>
              <a:t>在當中其他子元素，則參照父元素的左上角位子，進行排列，以</a:t>
            </a:r>
            <a:r>
              <a:rPr lang="en-US" altLang="zh-TW" dirty="0" smtClean="0"/>
              <a:t>Box1</a:t>
            </a:r>
            <a:r>
              <a:rPr lang="zh-TW" altLang="en-US" dirty="0" smtClean="0"/>
              <a:t>為例，他的位子就是在父視窗</a:t>
            </a:r>
            <a:r>
              <a:rPr lang="en-US" altLang="zh-TW" dirty="0" smtClean="0"/>
              <a:t>#Fixed</a:t>
            </a:r>
            <a:r>
              <a:rPr lang="zh-TW" altLang="en-US" dirty="0" smtClean="0"/>
              <a:t>上方</a:t>
            </a:r>
            <a:r>
              <a:rPr lang="en-US" altLang="zh-TW" dirty="0" smtClean="0"/>
              <a:t>0px</a:t>
            </a:r>
            <a:r>
              <a:rPr lang="zh-TW" altLang="en-US" dirty="0" smtClean="0"/>
              <a:t>，左邊</a:t>
            </a:r>
            <a:r>
              <a:rPr lang="en-US" altLang="zh-TW" dirty="0" smtClean="0"/>
              <a:t>0px</a:t>
            </a:r>
            <a:r>
              <a:rPr lang="zh-TW" altLang="en-US" dirty="0" smtClean="0"/>
              <a:t>的位子</a:t>
            </a:r>
            <a:endParaRPr lang="en-US" altLang="zh-TW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 smtClean="0"/>
              <a:t>Box2</a:t>
            </a:r>
            <a:r>
              <a:rPr lang="zh-TW" altLang="en-US" dirty="0" smtClean="0"/>
              <a:t>採用的是，上方</a:t>
            </a:r>
            <a:r>
              <a:rPr lang="en-US" altLang="zh-TW" dirty="0" smtClean="0"/>
              <a:t>200px </a:t>
            </a:r>
            <a:r>
              <a:rPr lang="zh-TW" altLang="en-US" dirty="0" smtClean="0"/>
              <a:t>左方</a:t>
            </a:r>
            <a:r>
              <a:rPr lang="en-US" altLang="zh-TW" dirty="0" smtClean="0"/>
              <a:t>10px</a:t>
            </a:r>
            <a:r>
              <a:rPr lang="zh-TW" altLang="en-US" dirty="0" smtClean="0"/>
              <a:t>的位子，其餘以此類推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22" y="4329272"/>
            <a:ext cx="4892512" cy="228726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276" y="939111"/>
            <a:ext cx="3421729" cy="51851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538125" y="6488668"/>
            <a:ext cx="25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sample_position_all.html</a:t>
            </a:r>
          </a:p>
        </p:txBody>
      </p:sp>
    </p:spTree>
    <p:extLst>
      <p:ext uri="{BB962C8B-B14F-4D97-AF65-F5344CB8AC3E}">
        <p14:creationId xmlns:p14="http://schemas.microsoft.com/office/powerpoint/2010/main" val="235608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補充：多了解定位模式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36637" y="1588893"/>
            <a:ext cx="8946541" cy="4195481"/>
          </a:xfrm>
        </p:spPr>
        <p:txBody>
          <a:bodyPr/>
          <a:lstStyle/>
          <a:p>
            <a:r>
              <a:rPr lang="zh-TW" altLang="en-US" dirty="0" smtClean="0"/>
              <a:t>由於</a:t>
            </a:r>
            <a:r>
              <a:rPr lang="en-US" altLang="zh-TW" dirty="0" smtClean="0"/>
              <a:t>Box Model</a:t>
            </a:r>
            <a:r>
              <a:rPr lang="zh-TW" altLang="en-US" dirty="0" smtClean="0"/>
              <a:t>在實務上是很常用到的元件，因此大家務必要對</a:t>
            </a:r>
            <a:r>
              <a:rPr lang="en-US" altLang="zh-TW" dirty="0" smtClean="0"/>
              <a:t>box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modle</a:t>
            </a:r>
            <a:r>
              <a:rPr lang="zh-TW" altLang="en-US" dirty="0" smtClean="0"/>
              <a:t>的定位模式有一定的熟悉度。</a:t>
            </a:r>
            <a:endParaRPr lang="en-US" altLang="zh-TW" dirty="0" smtClean="0"/>
          </a:p>
          <a:p>
            <a:r>
              <a:rPr lang="zh-TW" altLang="en-US" dirty="0" smtClean="0"/>
              <a:t>以下推薦幾個網站，請大家務必花時間瀏覽網站，以增加對於</a:t>
            </a:r>
            <a:r>
              <a:rPr lang="en-US" altLang="zh-TW" dirty="0" smtClean="0"/>
              <a:t>box model</a:t>
            </a:r>
            <a:r>
              <a:rPr lang="zh-TW" altLang="en-US" dirty="0" smtClean="0"/>
              <a:t>定位的相關知識：</a:t>
            </a:r>
            <a:endParaRPr lang="en-US" altLang="zh-TW" dirty="0" smtClean="0"/>
          </a:p>
          <a:p>
            <a:pPr marL="457200" lvl="1" indent="0">
              <a:buNone/>
            </a:pPr>
            <a:endParaRPr lang="en-US" altLang="zh-TW" b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圖片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4" y="3164024"/>
            <a:ext cx="2526725" cy="245745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824371" y="5935444"/>
            <a:ext cx="4010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b="1" dirty="0"/>
              <a:t>http://zh-tw.learnlayout.com/</a:t>
            </a:r>
          </a:p>
          <a:p>
            <a:endParaRPr lang="zh-TW" altLang="en-US" dirty="0"/>
          </a:p>
        </p:txBody>
      </p:sp>
      <p:pic>
        <p:nvPicPr>
          <p:cNvPr id="7" name="圖片 6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4952" y="3371850"/>
            <a:ext cx="3803520" cy="224962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46111" y="5935444"/>
            <a:ext cx="612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b="1" dirty="0"/>
              <a:t>http://www.see-design.com.tw/i/css_position.html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594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網頁定位模式</a:t>
            </a:r>
            <a:r>
              <a:rPr lang="zh-TW" altLang="en-US" dirty="0"/>
              <a:t>練習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請試著</a:t>
            </a:r>
            <a:r>
              <a:rPr lang="zh-TW" altLang="en-US" dirty="0" smtClean="0"/>
              <a:t>應用</a:t>
            </a:r>
            <a:r>
              <a:rPr lang="zh-TW" altLang="en-US" dirty="0" smtClean="0"/>
              <a:t>前面所談到的定位方式，設計出如結果的畫面</a:t>
            </a:r>
            <a:endParaRPr lang="en-US" altLang="zh-TW" dirty="0" smtClean="0"/>
          </a:p>
          <a:p>
            <a:r>
              <a:rPr lang="zh-TW" altLang="en-US" dirty="0" smtClean="0"/>
              <a:t>請</a:t>
            </a:r>
            <a:r>
              <a:rPr lang="zh-TW" altLang="en-US" dirty="0" smtClean="0"/>
              <a:t>注意本題的網頁左邊有</a:t>
            </a:r>
            <a:r>
              <a:rPr lang="en-US" altLang="zh-TW" dirty="0" smtClean="0"/>
              <a:t>20%</a:t>
            </a:r>
            <a:r>
              <a:rPr lang="zh-TW" altLang="en-US" dirty="0" smtClean="0"/>
              <a:t>的留白。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472" y="1880040"/>
            <a:ext cx="6716784" cy="363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4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網頁定位</a:t>
            </a:r>
            <a:r>
              <a:rPr lang="en-US" altLang="zh-TW" dirty="0" smtClean="0"/>
              <a:t>-</a:t>
            </a:r>
            <a:r>
              <a:rPr lang="zh-TW" altLang="en-US" dirty="0" smtClean="0"/>
              <a:t>重疊元素</a:t>
            </a:r>
            <a:r>
              <a:rPr lang="en-US" altLang="zh-TW" dirty="0" smtClean="0"/>
              <a:t>(z-index)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85801" y="1217089"/>
            <a:ext cx="10131425" cy="4276726"/>
          </a:xfrm>
        </p:spPr>
        <p:txBody>
          <a:bodyPr/>
          <a:lstStyle/>
          <a:p>
            <a:r>
              <a:rPr lang="zh-TW" altLang="en-US" dirty="0" smtClean="0"/>
              <a:t>當我們採用定位來設定網頁元素的時候，有時會不小心出現重疊的狀況</a:t>
            </a:r>
            <a:endParaRPr lang="en-US" altLang="zh-TW" dirty="0" smtClean="0"/>
          </a:p>
          <a:p>
            <a:r>
              <a:rPr lang="zh-TW" altLang="en-US" dirty="0" smtClean="0"/>
              <a:t>因此有時因編排需求，必須設定 重疊的關係，因此可用</a:t>
            </a:r>
            <a:r>
              <a:rPr lang="en-US" altLang="zh-TW" dirty="0" smtClean="0"/>
              <a:t>z-index</a:t>
            </a:r>
            <a:r>
              <a:rPr lang="zh-TW" altLang="en-US" dirty="0" smtClean="0"/>
              <a:t>來設定</a:t>
            </a:r>
            <a:endParaRPr lang="en-US" altLang="zh-TW" dirty="0"/>
          </a:p>
          <a:p>
            <a:r>
              <a:rPr lang="zh-TW" altLang="en-US" dirty="0" smtClean="0"/>
              <a:t>數字越高代表顯示的層次越高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763548"/>
            <a:ext cx="7570997" cy="236392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153" y="1760325"/>
            <a:ext cx="3063587" cy="45992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554932" y="6501346"/>
            <a:ext cx="2618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Sample_CSS_Z-index.html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1106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浮動元素 </a:t>
            </a:r>
            <a:r>
              <a:rPr lang="en-US" altLang="zh-TW" dirty="0" smtClean="0"/>
              <a:t>float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Float</a:t>
            </a:r>
            <a:r>
              <a:rPr lang="zh-TW" altLang="en-US" dirty="0" smtClean="0"/>
              <a:t>是一個可以移走正常流向中的元素，將元素放在網頁的最左側或最右側</a:t>
            </a:r>
            <a:endParaRPr lang="en-US" altLang="zh-TW" dirty="0" smtClean="0"/>
          </a:p>
          <a:p>
            <a:r>
              <a:rPr lang="zh-TW" altLang="en-US" dirty="0" smtClean="0"/>
              <a:t>而網也中的其他元素，就會跟著流動</a:t>
            </a:r>
            <a:endParaRPr lang="en-US" altLang="zh-TW" dirty="0" smtClean="0"/>
          </a:p>
          <a:p>
            <a:r>
              <a:rPr lang="zh-TW" altLang="en-US" dirty="0" smtClean="0"/>
              <a:t>使用</a:t>
            </a:r>
            <a:r>
              <a:rPr lang="en-US" altLang="zh-TW" dirty="0" smtClean="0"/>
              <a:t>float</a:t>
            </a:r>
            <a:r>
              <a:rPr lang="zh-TW" altLang="en-US" dirty="0" smtClean="0"/>
              <a:t>元素時，應使用</a:t>
            </a:r>
            <a:r>
              <a:rPr lang="en-US" altLang="zh-TW" dirty="0" smtClean="0"/>
              <a:t>width</a:t>
            </a:r>
            <a:r>
              <a:rPr lang="zh-TW" altLang="en-US" dirty="0" smtClean="0"/>
              <a:t>屬性來定義浮動框的寬度</a:t>
            </a:r>
            <a:r>
              <a:rPr lang="en-US" altLang="zh-TW" dirty="0" smtClean="0"/>
              <a:t>(</a:t>
            </a:r>
            <a:r>
              <a:rPr lang="zh-TW" altLang="en-US" dirty="0" smtClean="0"/>
              <a:t>若沒有設定，則元素本身，可能會占滿整個容器元素的寬度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690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網頁結構的素</a:t>
            </a:r>
            <a:r>
              <a:rPr lang="zh-TW" altLang="en-US" dirty="0"/>
              <a:t>材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對</a:t>
            </a:r>
            <a:r>
              <a:rPr lang="en-US" altLang="zh-TW" dirty="0" smtClean="0"/>
              <a:t>CSS</a:t>
            </a:r>
            <a:r>
              <a:rPr lang="zh-TW" altLang="en-US" dirty="0" smtClean="0"/>
              <a:t>來說每個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元素，都是一個獨立的方框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區塊層級元素：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&lt;span&gt;&lt;p&gt; &lt;h1&gt; &lt;</a:t>
            </a:r>
            <a:r>
              <a:rPr lang="en-US" altLang="zh-TW" dirty="0" err="1" smtClean="0"/>
              <a:t>ul</a:t>
            </a:r>
            <a:r>
              <a:rPr lang="en-US" altLang="zh-TW" dirty="0" smtClean="0"/>
              <a:t>&gt; &lt;li&gt;</a:t>
            </a:r>
          </a:p>
          <a:p>
            <a:pPr lvl="1"/>
            <a:r>
              <a:rPr lang="zh-TW" altLang="en-US" dirty="0" smtClean="0"/>
              <a:t>行內層級元素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&lt;</a:t>
            </a:r>
            <a:r>
              <a:rPr lang="en-US" altLang="zh-TW" dirty="0" err="1" smtClean="0"/>
              <a:t>img</a:t>
            </a:r>
            <a:r>
              <a:rPr lang="en-US" altLang="zh-TW" dirty="0" smtClean="0"/>
              <a:t>&gt; &lt;b&gt;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1002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浮動元素 </a:t>
            </a:r>
            <a:r>
              <a:rPr lang="en-US" altLang="zh-TW" dirty="0" smtClean="0"/>
              <a:t>float-</a:t>
            </a:r>
            <a:r>
              <a:rPr lang="zh-TW" altLang="en-US" dirty="0" smtClean="0"/>
              <a:t>文字方塊範例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67" y="1245805"/>
            <a:ext cx="7825917" cy="495441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959258" y="1734532"/>
            <a:ext cx="11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70C0"/>
                </a:solidFill>
              </a:rPr>
              <a:t>f</a:t>
            </a:r>
            <a:r>
              <a:rPr lang="en-US" altLang="zh-TW" b="1" dirty="0" err="1" smtClean="0">
                <a:solidFill>
                  <a:srgbClr val="0070C0"/>
                </a:solidFill>
              </a:rPr>
              <a:t>loat:none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817151" y="4139938"/>
            <a:ext cx="1142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 smtClean="0">
                <a:solidFill>
                  <a:srgbClr val="0070C0"/>
                </a:solidFill>
              </a:rPr>
              <a:t>float:right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388140" y="4895654"/>
            <a:ext cx="1017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 smtClean="0">
                <a:solidFill>
                  <a:srgbClr val="0070C0"/>
                </a:solidFill>
              </a:rPr>
              <a:t>float:left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786692" y="6465026"/>
            <a:ext cx="2347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sample_CSS_float.html</a:t>
            </a:r>
          </a:p>
        </p:txBody>
      </p:sp>
    </p:spTree>
    <p:extLst>
      <p:ext uri="{BB962C8B-B14F-4D97-AF65-F5344CB8AC3E}">
        <p14:creationId xmlns:p14="http://schemas.microsoft.com/office/powerpoint/2010/main" val="3847840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浮動元素 </a:t>
            </a:r>
            <a:r>
              <a:rPr lang="en-US" altLang="zh-TW" dirty="0" smtClean="0"/>
              <a:t>float-</a:t>
            </a:r>
            <a:r>
              <a:rPr lang="zh-TW" altLang="en-US" dirty="0" smtClean="0"/>
              <a:t>圖片文字</a:t>
            </a:r>
            <a:r>
              <a:rPr lang="zh-TW" altLang="en-US" dirty="0"/>
              <a:t>範例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9203425" y="6488668"/>
            <a:ext cx="2988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sample_CSS_float-image.html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424" y="1643868"/>
            <a:ext cx="4034823" cy="274742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478" y="1715123"/>
            <a:ext cx="3913544" cy="267617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61" y="1780441"/>
            <a:ext cx="3574032" cy="261085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213220" y="4296801"/>
            <a:ext cx="117961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70C0"/>
                </a:solidFill>
              </a:rPr>
              <a:t>f</a:t>
            </a:r>
            <a:r>
              <a:rPr lang="en-US" altLang="zh-TW" b="1" dirty="0" err="1" smtClean="0">
                <a:solidFill>
                  <a:srgbClr val="0070C0"/>
                </a:solidFill>
              </a:rPr>
              <a:t>loat:none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565003" y="4265617"/>
            <a:ext cx="114223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b="1" dirty="0" err="1" smtClean="0">
                <a:solidFill>
                  <a:srgbClr val="0070C0"/>
                </a:solidFill>
              </a:rPr>
              <a:t>float:right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530180" y="4265617"/>
            <a:ext cx="1017651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b="1" dirty="0" err="1" smtClean="0">
                <a:solidFill>
                  <a:srgbClr val="0070C0"/>
                </a:solidFill>
              </a:rPr>
              <a:t>float:left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657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浮動元素 </a:t>
            </a:r>
            <a:r>
              <a:rPr lang="en-US" altLang="zh-TW" dirty="0" smtClean="0"/>
              <a:t>float</a:t>
            </a:r>
            <a:r>
              <a:rPr lang="zh-TW" altLang="en-US" dirty="0" smtClean="0"/>
              <a:t> </a:t>
            </a:r>
            <a:r>
              <a:rPr lang="en-US" altLang="zh-TW" dirty="0" smtClean="0"/>
              <a:t>-</a:t>
            </a:r>
            <a:r>
              <a:rPr lang="zh-TW" altLang="en-US" dirty="0" smtClean="0"/>
              <a:t> 讓元素並排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1956" y="1075268"/>
            <a:ext cx="10131425" cy="4276726"/>
          </a:xfrm>
        </p:spPr>
        <p:txBody>
          <a:bodyPr/>
          <a:lstStyle/>
          <a:p>
            <a:r>
              <a:rPr lang="zh-TW" altLang="en-US" dirty="0" smtClean="0"/>
              <a:t>利用</a:t>
            </a:r>
            <a:r>
              <a:rPr lang="en-US" altLang="zh-TW" dirty="0" smtClean="0"/>
              <a:t>float</a:t>
            </a:r>
            <a:r>
              <a:rPr lang="zh-TW" altLang="en-US" dirty="0" smtClean="0"/>
              <a:t>我們可以將元素進行並排</a:t>
            </a:r>
            <a:endParaRPr lang="en-US" altLang="zh-TW" dirty="0" smtClean="0"/>
          </a:p>
          <a:p>
            <a:r>
              <a:rPr lang="zh-TW" altLang="en-US" dirty="0" smtClean="0"/>
              <a:t>以下這個範例，我們是簡單的將每個</a:t>
            </a:r>
            <a:r>
              <a:rPr lang="en-US" altLang="zh-TW" dirty="0" smtClean="0"/>
              <a:t>Section</a:t>
            </a:r>
            <a:r>
              <a:rPr lang="zh-TW" altLang="en-US" dirty="0" smtClean="0"/>
              <a:t>都設定成</a:t>
            </a:r>
            <a:r>
              <a:rPr lang="en-US" altLang="zh-TW" dirty="0" err="1" smtClean="0"/>
              <a:t>Float:left</a:t>
            </a:r>
            <a:r>
              <a:rPr lang="zh-TW" altLang="en-US" dirty="0" smtClean="0"/>
              <a:t>這樣就完成了多個元素並排的設定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9047613" y="6498095"/>
            <a:ext cx="3144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sample_CSS_float-mutiple.html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676" y="2398813"/>
            <a:ext cx="8798687" cy="372776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r="25820" b="14203"/>
          <a:stretch/>
        </p:blipFill>
        <p:spPr>
          <a:xfrm>
            <a:off x="3410126" y="5428856"/>
            <a:ext cx="3688257" cy="111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05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淨空浮動元素 </a:t>
            </a:r>
            <a:r>
              <a:rPr lang="en-US" altLang="zh-TW" dirty="0" smtClean="0"/>
              <a:t>-Clear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94297" y="1075268"/>
            <a:ext cx="5566358" cy="4345758"/>
          </a:xfrm>
        </p:spPr>
        <p:txBody>
          <a:bodyPr>
            <a:normAutofit fontScale="92500"/>
          </a:bodyPr>
          <a:lstStyle/>
          <a:p>
            <a:r>
              <a:rPr lang="en-US" altLang="zh-TW" dirty="0"/>
              <a:t>Clear</a:t>
            </a:r>
            <a:r>
              <a:rPr lang="zh-TW" altLang="en-US" dirty="0"/>
              <a:t>屬性共有以下幾種</a:t>
            </a:r>
            <a:endParaRPr lang="en-US" altLang="zh-TW" dirty="0"/>
          </a:p>
          <a:p>
            <a:pPr lvl="1"/>
            <a:r>
              <a:rPr lang="en-US" altLang="zh-TW" dirty="0"/>
              <a:t>none:</a:t>
            </a:r>
            <a:r>
              <a:rPr lang="zh-TW" altLang="en-US" dirty="0"/>
              <a:t>元素的左右兩側皆可有元素</a:t>
            </a:r>
            <a:r>
              <a:rPr lang="en-US" altLang="zh-TW" dirty="0"/>
              <a:t>(</a:t>
            </a:r>
            <a:r>
              <a:rPr lang="zh-TW" altLang="en-US" dirty="0"/>
              <a:t>也就是預設值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Left</a:t>
            </a:r>
            <a:r>
              <a:rPr lang="zh-TW" altLang="en-US" dirty="0"/>
              <a:t>：元素的左側不跟任何元素連接</a:t>
            </a:r>
            <a:endParaRPr lang="en-US" altLang="zh-TW" dirty="0"/>
          </a:p>
          <a:p>
            <a:pPr lvl="1"/>
            <a:r>
              <a:rPr lang="en-US" altLang="zh-TW" dirty="0"/>
              <a:t>right:</a:t>
            </a:r>
            <a:r>
              <a:rPr lang="zh-TW" altLang="en-US" dirty="0"/>
              <a:t>元素的右側不跟任何元素連接</a:t>
            </a:r>
            <a:endParaRPr lang="en-US" altLang="zh-TW" dirty="0"/>
          </a:p>
          <a:p>
            <a:pPr lvl="1"/>
            <a:r>
              <a:rPr lang="en-US" altLang="zh-TW" dirty="0"/>
              <a:t>both</a:t>
            </a:r>
            <a:r>
              <a:rPr lang="zh-TW" altLang="en-US" dirty="0"/>
              <a:t>：元素的左右兩側都不跟任何元素</a:t>
            </a:r>
            <a:r>
              <a:rPr lang="zh-TW" altLang="en-US" dirty="0" smtClean="0"/>
              <a:t>連接</a:t>
            </a:r>
            <a:endParaRPr lang="en-US" altLang="zh-TW" dirty="0" smtClean="0"/>
          </a:p>
          <a:p>
            <a:r>
              <a:rPr lang="zh-TW" altLang="en-US" dirty="0" smtClean="0"/>
              <a:t>由上個例子當中，我們發現第三個元素與前兩個元素並排，感覺有點突兀，因此我們比須將第三個元素另外編排，此時可透過</a:t>
            </a:r>
            <a:r>
              <a:rPr lang="en-US" altLang="zh-TW" dirty="0" smtClean="0"/>
              <a:t>Clear</a:t>
            </a:r>
            <a:r>
              <a:rPr lang="zh-TW" altLang="en-US" dirty="0" smtClean="0"/>
              <a:t>來進行設定</a:t>
            </a:r>
            <a:endParaRPr lang="en-US" altLang="zh-TW" dirty="0" smtClean="0"/>
          </a:p>
          <a:p>
            <a:r>
              <a:rPr lang="zh-TW" altLang="en-US" dirty="0" smtClean="0"/>
              <a:t>另外當我們只修改第三個</a:t>
            </a:r>
            <a:r>
              <a:rPr lang="en-US" altLang="zh-TW" dirty="0" smtClean="0"/>
              <a:t>section</a:t>
            </a:r>
            <a:r>
              <a:rPr lang="zh-TW" altLang="en-US" dirty="0" smtClean="0"/>
              <a:t>時，我們發現</a:t>
            </a:r>
            <a:r>
              <a:rPr lang="en-US" altLang="zh-TW" dirty="0" smtClean="0"/>
              <a:t>footer</a:t>
            </a:r>
            <a:r>
              <a:rPr lang="zh-TW" altLang="en-US" dirty="0" smtClean="0"/>
              <a:t>的部分也會往上跑，因此我們也替</a:t>
            </a:r>
            <a:r>
              <a:rPr lang="en-US" altLang="zh-TW" dirty="0" smtClean="0"/>
              <a:t>footer</a:t>
            </a:r>
            <a:r>
              <a:rPr lang="zh-TW" altLang="en-US" dirty="0" smtClean="0"/>
              <a:t>加上</a:t>
            </a:r>
            <a:r>
              <a:rPr lang="en-US" altLang="zh-TW" dirty="0" smtClean="0"/>
              <a:t>Clear</a:t>
            </a:r>
            <a:r>
              <a:rPr lang="zh-TW" altLang="en-US" dirty="0" smtClean="0"/>
              <a:t>指令，結果如下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788" y="2864623"/>
            <a:ext cx="4503723" cy="361177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011" y="612346"/>
            <a:ext cx="2581275" cy="20478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298625" y="6496122"/>
            <a:ext cx="285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sample_CSS_float-clear.html</a:t>
            </a:r>
          </a:p>
        </p:txBody>
      </p:sp>
    </p:spTree>
    <p:extLst>
      <p:ext uri="{BB962C8B-B14F-4D97-AF65-F5344CB8AC3E}">
        <p14:creationId xmlns:p14="http://schemas.microsoft.com/office/powerpoint/2010/main" val="2190944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解決因浮動式排版發生的顯示問題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當我們採用</a:t>
            </a:r>
            <a:r>
              <a:rPr lang="en-US" altLang="zh-TW" dirty="0" smtClean="0"/>
              <a:t>float</a:t>
            </a:r>
            <a:r>
              <a:rPr lang="zh-TW" altLang="en-US" dirty="0" smtClean="0"/>
              <a:t>排版的時候，往往會遇到以下的問題</a:t>
            </a:r>
            <a:endParaRPr lang="en-US" altLang="zh-TW" dirty="0" smtClean="0"/>
          </a:p>
          <a:p>
            <a:r>
              <a:rPr lang="zh-TW" altLang="en-US" dirty="0" smtClean="0"/>
              <a:t>這主要是因為在該父元素</a:t>
            </a:r>
            <a:r>
              <a:rPr lang="en-US" altLang="zh-TW" dirty="0" smtClean="0"/>
              <a:t>(Section)</a:t>
            </a:r>
            <a:r>
              <a:rPr lang="zh-TW" altLang="en-US" dirty="0" smtClean="0"/>
              <a:t>當中，只有一個</a:t>
            </a:r>
            <a:r>
              <a:rPr lang="en-US" altLang="zh-TW" dirty="0" smtClean="0"/>
              <a:t>Summary</a:t>
            </a:r>
            <a:r>
              <a:rPr lang="zh-TW" altLang="en-US" dirty="0" smtClean="0"/>
              <a:t>字串被認為是固定的元素，因此，只會以</a:t>
            </a:r>
            <a:r>
              <a:rPr lang="en-US" altLang="zh-TW" dirty="0" smtClean="0"/>
              <a:t>summary</a:t>
            </a:r>
            <a:r>
              <a:rPr lang="zh-TW" altLang="en-US" dirty="0" smtClean="0"/>
              <a:t>的那一行的高度當作是</a:t>
            </a:r>
            <a:r>
              <a:rPr lang="en-US" altLang="zh-TW" dirty="0" smtClean="0"/>
              <a:t>Section</a:t>
            </a:r>
            <a:r>
              <a:rPr lang="zh-TW" altLang="en-US" dirty="0" smtClean="0"/>
              <a:t>的高度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37" y="2984255"/>
            <a:ext cx="5086660" cy="305801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384" y="3113088"/>
            <a:ext cx="3228975" cy="28003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992404" y="6230408"/>
            <a:ext cx="3212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sample_CSS_float-problem.html</a:t>
            </a:r>
          </a:p>
        </p:txBody>
      </p:sp>
    </p:spTree>
    <p:extLst>
      <p:ext uri="{BB962C8B-B14F-4D97-AF65-F5344CB8AC3E}">
        <p14:creationId xmlns:p14="http://schemas.microsoft.com/office/powerpoint/2010/main" val="1270200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解決因浮動式排版發生的顯示問題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為了修正這個問題，我們在 </a:t>
            </a:r>
            <a:r>
              <a:rPr lang="en-US" altLang="zh-TW" dirty="0" smtClean="0"/>
              <a:t>CSS</a:t>
            </a:r>
            <a:r>
              <a:rPr lang="zh-TW" altLang="en-US" dirty="0" smtClean="0"/>
              <a:t>當中設定一個屬性 </a:t>
            </a:r>
            <a:r>
              <a:rPr lang="en-US" altLang="zh-TW" sz="2800" dirty="0" err="1" smtClean="0">
                <a:solidFill>
                  <a:srgbClr val="FFFF00"/>
                </a:solidFill>
              </a:rPr>
              <a:t>overflow:auto</a:t>
            </a:r>
            <a:r>
              <a:rPr lang="en-US" altLang="zh-TW" dirty="0" smtClean="0"/>
              <a:t> </a:t>
            </a:r>
            <a:r>
              <a:rPr lang="zh-TW" altLang="en-US" dirty="0" smtClean="0"/>
              <a:t>這樣就可以解決問題了。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067" y="2602682"/>
            <a:ext cx="3429000" cy="30289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55" y="2412249"/>
            <a:ext cx="5401559" cy="340981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854209" y="6488668"/>
            <a:ext cx="3212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sample_CSS_float-problem.html</a:t>
            </a:r>
          </a:p>
        </p:txBody>
      </p:sp>
    </p:spTree>
    <p:extLst>
      <p:ext uri="{BB962C8B-B14F-4D97-AF65-F5344CB8AC3E}">
        <p14:creationId xmlns:p14="http://schemas.microsoft.com/office/powerpoint/2010/main" val="18409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668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9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291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26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網頁的容器元素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1" y="1234068"/>
            <a:ext cx="10131425" cy="4276726"/>
          </a:xfrm>
        </p:spPr>
        <p:txBody>
          <a:bodyPr/>
          <a:lstStyle/>
          <a:p>
            <a:r>
              <a:rPr lang="zh-TW" altLang="en-US" dirty="0" smtClean="0"/>
              <a:t>在網頁當中，常會出現一個區塊元素當中，同時放了多個元素，那第一層的元素就被稱為</a:t>
            </a:r>
            <a:r>
              <a:rPr lang="zh-TW" altLang="en-US" sz="2400" dirty="0" smtClean="0">
                <a:solidFill>
                  <a:srgbClr val="FFFF00"/>
                </a:solidFill>
              </a:rPr>
              <a:t>父元素或是容器</a:t>
            </a:r>
            <a:r>
              <a:rPr lang="zh-TW" altLang="en-US" dirty="0" smtClean="0"/>
              <a:t>，其餘在父元素下的舊稱為</a:t>
            </a:r>
            <a:r>
              <a:rPr lang="zh-TW" altLang="en-US" dirty="0" smtClean="0">
                <a:solidFill>
                  <a:srgbClr val="FFFF00"/>
                </a:solidFill>
              </a:rPr>
              <a:t>子元素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26" y="2314966"/>
            <a:ext cx="8367135" cy="319582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b="-1208"/>
          <a:stretch/>
        </p:blipFill>
        <p:spPr>
          <a:xfrm>
            <a:off x="6603998" y="3201679"/>
            <a:ext cx="4786493" cy="275577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921654" y="5791201"/>
            <a:ext cx="5402646" cy="64633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 smtClean="0"/>
              <a:t>容器、父元素：</a:t>
            </a:r>
            <a:r>
              <a:rPr lang="en-US" altLang="zh-TW" b="1" dirty="0" smtClean="0"/>
              <a:t>&lt;Section&gt; </a:t>
            </a:r>
            <a:r>
              <a:rPr lang="zh-TW" altLang="en-US" b="1" dirty="0" smtClean="0"/>
              <a:t>、 </a:t>
            </a:r>
            <a:r>
              <a:rPr lang="en-US" altLang="zh-TW" b="1" dirty="0" smtClean="0"/>
              <a:t>&lt;header&gt;</a:t>
            </a:r>
            <a:r>
              <a:rPr lang="zh-TW" altLang="en-US" b="1" dirty="0" smtClean="0"/>
              <a:t>、</a:t>
            </a:r>
            <a:r>
              <a:rPr lang="en-US" altLang="zh-TW" b="1" dirty="0" smtClean="0"/>
              <a:t>&lt;article&gt;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 smtClean="0"/>
              <a:t>子元素：</a:t>
            </a:r>
            <a:r>
              <a:rPr lang="en-US" altLang="zh-TW" b="1" dirty="0" smtClean="0"/>
              <a:t>&lt;h1&gt; &lt;h2&gt;&lt;p&gt;</a:t>
            </a:r>
            <a:endParaRPr lang="zh-TW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9405788" y="6493248"/>
            <a:ext cx="2786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sample_CSS_container.html</a:t>
            </a:r>
          </a:p>
        </p:txBody>
      </p:sp>
    </p:spTree>
    <p:extLst>
      <p:ext uri="{BB962C8B-B14F-4D97-AF65-F5344CB8AC3E}">
        <p14:creationId xmlns:p14="http://schemas.microsoft.com/office/powerpoint/2010/main" val="3567449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608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78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7815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489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練習四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86354" y="1372434"/>
            <a:ext cx="8946541" cy="4195481"/>
          </a:xfrm>
        </p:spPr>
        <p:txBody>
          <a:bodyPr/>
          <a:lstStyle/>
          <a:p>
            <a:r>
              <a:rPr lang="zh-TW" altLang="en-US" dirty="0" smtClean="0"/>
              <a:t>請建立一個</a:t>
            </a:r>
            <a:r>
              <a:rPr lang="en-US" altLang="zh-TW" dirty="0" smtClean="0"/>
              <a:t>CH11_pratice4.html</a:t>
            </a:r>
            <a:r>
              <a:rPr lang="zh-TW" altLang="en-US" dirty="0" smtClean="0"/>
              <a:t>檔，畫面呈現如下</a:t>
            </a:r>
            <a:endParaRPr lang="en-US" altLang="zh-TW" dirty="0" smtClean="0"/>
          </a:p>
          <a:p>
            <a:r>
              <a:rPr lang="zh-TW" altLang="en-US" dirty="0" smtClean="0"/>
              <a:t>請注意，外層區塊大小寬度為</a:t>
            </a:r>
            <a:r>
              <a:rPr lang="en-US" altLang="zh-TW" dirty="0" smtClean="0"/>
              <a:t>800px</a:t>
            </a:r>
            <a:r>
              <a:rPr lang="zh-TW" altLang="en-US" dirty="0" smtClean="0"/>
              <a:t>；高度為</a:t>
            </a:r>
            <a:r>
              <a:rPr lang="en-US" altLang="zh-TW" dirty="0" smtClean="0"/>
              <a:t>400px</a:t>
            </a:r>
          </a:p>
          <a:p>
            <a:r>
              <a:rPr lang="zh-TW" altLang="en-US" dirty="0" smtClean="0"/>
              <a:t>內層區塊，寬度為</a:t>
            </a:r>
            <a:r>
              <a:rPr lang="en-US" altLang="zh-TW" dirty="0" smtClean="0"/>
              <a:t>200px</a:t>
            </a:r>
            <a:r>
              <a:rPr lang="zh-TW" altLang="en-US" dirty="0" smtClean="0"/>
              <a:t>；</a:t>
            </a:r>
            <a:r>
              <a:rPr lang="zh-TW" altLang="en-US" dirty="0"/>
              <a:t>高度</a:t>
            </a:r>
            <a:r>
              <a:rPr lang="zh-TW" altLang="en-US" dirty="0" smtClean="0"/>
              <a:t>為</a:t>
            </a:r>
            <a:r>
              <a:rPr lang="en-US" altLang="zh-TW" dirty="0" smtClean="0"/>
              <a:t>200px</a:t>
            </a:r>
          </a:p>
          <a:p>
            <a:r>
              <a:rPr lang="zh-TW" altLang="en-US" dirty="0" smtClean="0"/>
              <a:t>練習時間</a:t>
            </a:r>
            <a:r>
              <a:rPr lang="en-US" altLang="zh-TW" dirty="0" smtClean="0"/>
              <a:t>:10</a:t>
            </a:r>
            <a:r>
              <a:rPr lang="zh-TW" altLang="en-US" dirty="0" smtClean="0"/>
              <a:t>分鐘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45</a:t>
            </a:fld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029" y="2740625"/>
            <a:ext cx="6818323" cy="37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7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練習五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3462" y="1853248"/>
            <a:ext cx="5499506" cy="4195481"/>
          </a:xfrm>
        </p:spPr>
        <p:txBody>
          <a:bodyPr/>
          <a:lstStyle/>
          <a:p>
            <a:r>
              <a:rPr lang="zh-TW" altLang="en-US" dirty="0" smtClean="0"/>
              <a:t>請修改上一個練習，另存為</a:t>
            </a:r>
            <a:r>
              <a:rPr lang="en-US" altLang="zh-TW" dirty="0" smtClean="0"/>
              <a:t>CH11_pratice5.html</a:t>
            </a:r>
            <a:r>
              <a:rPr lang="zh-TW" altLang="en-US" dirty="0"/>
              <a:t>檔，畫面呈現</a:t>
            </a:r>
            <a:r>
              <a:rPr lang="zh-TW" altLang="en-US" dirty="0" smtClean="0"/>
              <a:t>如圖</a:t>
            </a:r>
            <a:r>
              <a:rPr lang="zh-TW" altLang="en-US" dirty="0"/>
              <a:t>所示</a:t>
            </a:r>
            <a:endParaRPr lang="en-US" altLang="zh-TW" dirty="0"/>
          </a:p>
          <a:p>
            <a:r>
              <a:rPr lang="zh-TW" altLang="en-US" dirty="0"/>
              <a:t>請注意，外層區塊大小寬度為</a:t>
            </a:r>
            <a:r>
              <a:rPr lang="en-US" altLang="zh-TW" dirty="0"/>
              <a:t>800px</a:t>
            </a:r>
            <a:r>
              <a:rPr lang="zh-TW" altLang="en-US" dirty="0" smtClean="0"/>
              <a:t>；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 smtClean="0"/>
              <a:t>高度為</a:t>
            </a:r>
            <a:r>
              <a:rPr lang="en-US" altLang="zh-TW" dirty="0" smtClean="0"/>
              <a:t>800px</a:t>
            </a:r>
            <a:endParaRPr lang="en-US" altLang="zh-TW" dirty="0"/>
          </a:p>
          <a:p>
            <a:r>
              <a:rPr lang="zh-TW" altLang="en-US" dirty="0"/>
              <a:t>內層區塊，外層區塊大小寬度為</a:t>
            </a:r>
            <a:r>
              <a:rPr lang="en-US" altLang="zh-TW" dirty="0"/>
              <a:t>800px</a:t>
            </a:r>
            <a:r>
              <a:rPr lang="zh-TW" altLang="en-US" dirty="0" smtClean="0"/>
              <a:t>；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高度</a:t>
            </a:r>
            <a:r>
              <a:rPr lang="zh-TW" altLang="en-US" dirty="0"/>
              <a:t>為</a:t>
            </a:r>
            <a:r>
              <a:rPr lang="en-US" altLang="zh-TW" dirty="0" smtClean="0"/>
              <a:t>200px</a:t>
            </a:r>
          </a:p>
          <a:p>
            <a:r>
              <a:rPr lang="zh-TW" altLang="en-US" dirty="0" smtClean="0"/>
              <a:t>練習時間</a:t>
            </a:r>
            <a:r>
              <a:rPr lang="en-US" altLang="zh-TW" dirty="0" smtClean="0"/>
              <a:t>5</a:t>
            </a:r>
            <a:r>
              <a:rPr lang="zh-TW" altLang="en-US" dirty="0" smtClean="0"/>
              <a:t>分鐘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46</a:t>
            </a:fld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841" y="1278762"/>
            <a:ext cx="5226345" cy="512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2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5610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13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r>
              <a:rPr lang="zh-TW" altLang="en-US" dirty="0" smtClean="0"/>
              <a:t>請將前一個範例當中，將三首唐詩的區塊，分別應用</a:t>
            </a:r>
            <a:r>
              <a:rPr lang="en-US" altLang="zh-TW" dirty="0" smtClean="0"/>
              <a:t>display</a:t>
            </a:r>
            <a:r>
              <a:rPr lang="zh-TW" altLang="en-US" dirty="0" smtClean="0"/>
              <a:t>設定成不同的顯示方式，並觀察其顯示方式 </a:t>
            </a:r>
            <a:endParaRPr lang="en-US" altLang="zh-TW" dirty="0" smtClean="0"/>
          </a:p>
          <a:p>
            <a:pPr lvl="1"/>
            <a:r>
              <a:rPr lang="en-US" altLang="zh-TW" dirty="0" err="1"/>
              <a:t>Display:inline</a:t>
            </a:r>
            <a:endParaRPr lang="en-US" altLang="zh-TW" dirty="0"/>
          </a:p>
          <a:p>
            <a:pPr lvl="1"/>
            <a:r>
              <a:rPr lang="en-US" altLang="zh-TW" dirty="0" err="1"/>
              <a:t>Display:block</a:t>
            </a:r>
            <a:endParaRPr lang="en-US" altLang="zh-TW" dirty="0"/>
          </a:p>
          <a:p>
            <a:pPr lvl="1"/>
            <a:r>
              <a:rPr lang="en-US" altLang="zh-TW" dirty="0" err="1"/>
              <a:t>Display:listitem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r>
              <a:rPr lang="zh-TW" altLang="en-US" dirty="0"/>
              <a:t>請將每首唐詩的區塊寬度設定為 </a:t>
            </a:r>
            <a:r>
              <a:rPr lang="en-US" altLang="zh-TW" dirty="0"/>
              <a:t>250px;</a:t>
            </a:r>
            <a:r>
              <a:rPr lang="zh-TW" altLang="en-US" dirty="0"/>
              <a:t>高度為</a:t>
            </a:r>
            <a:r>
              <a:rPr lang="en-US" altLang="zh-TW" dirty="0"/>
              <a:t>300px</a:t>
            </a:r>
            <a:r>
              <a:rPr lang="zh-TW" altLang="en-US" dirty="0"/>
              <a:t>；觀察其結果</a:t>
            </a:r>
            <a:r>
              <a:rPr lang="zh-TW" altLang="en-US" dirty="0" smtClean="0"/>
              <a:t>為何</a:t>
            </a:r>
            <a:endParaRPr lang="en-US" altLang="zh-TW" dirty="0" smtClean="0"/>
          </a:p>
          <a:p>
            <a:r>
              <a:rPr lang="zh-TW" altLang="en-US" dirty="0" smtClean="0"/>
              <a:t>練習</a:t>
            </a:r>
            <a:r>
              <a:rPr lang="zh-TW" altLang="en-US" dirty="0"/>
              <a:t>時間： </a:t>
            </a:r>
            <a:r>
              <a:rPr lang="en-US" altLang="zh-TW" dirty="0"/>
              <a:t>5 </a:t>
            </a:r>
            <a:r>
              <a:rPr lang="zh-TW" altLang="en-US" dirty="0"/>
              <a:t>分鐘</a:t>
            </a:r>
            <a:endParaRPr lang="en-US" altLang="zh-TW" dirty="0"/>
          </a:p>
          <a:p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85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BOX</a:t>
            </a:r>
            <a:r>
              <a:rPr lang="zh-TW" altLang="en-US" dirty="0" smtClean="0"/>
              <a:t> </a:t>
            </a:r>
            <a:r>
              <a:rPr lang="en-US" altLang="zh-TW" dirty="0"/>
              <a:t>Model-DIV </a:t>
            </a:r>
            <a:r>
              <a:rPr lang="zh-TW" altLang="en-US" dirty="0"/>
              <a:t>標籤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4400" y="1605243"/>
            <a:ext cx="9799781" cy="4195481"/>
          </a:xfrm>
        </p:spPr>
        <p:txBody>
          <a:bodyPr/>
          <a:lstStyle/>
          <a:p>
            <a:r>
              <a:rPr lang="zh-TW" altLang="en-US" dirty="0" smtClean="0"/>
              <a:t>在網頁當中，若要將內容包成一整個區塊，則可利用</a:t>
            </a:r>
            <a:r>
              <a:rPr lang="en-US" altLang="zh-TW" dirty="0" smtClean="0"/>
              <a:t>&lt;</a:t>
            </a:r>
            <a:r>
              <a:rPr lang="en-US" altLang="zh-TW" dirty="0"/>
              <a:t>DIV&gt;</a:t>
            </a:r>
            <a:r>
              <a:rPr lang="zh-TW" altLang="en-US" dirty="0"/>
              <a:t>或</a:t>
            </a:r>
            <a:r>
              <a:rPr lang="en-US" altLang="zh-TW" dirty="0"/>
              <a:t>&lt;SPAN&gt;</a:t>
            </a:r>
            <a:r>
              <a:rPr lang="zh-TW" altLang="en-US" dirty="0"/>
              <a:t>標籤包起來的文字、圖片</a:t>
            </a:r>
            <a:r>
              <a:rPr lang="en-US" altLang="zh-TW" dirty="0"/>
              <a:t>...</a:t>
            </a:r>
            <a:r>
              <a:rPr lang="zh-TW" altLang="en-US" dirty="0"/>
              <a:t>任何東西，瀏覽器都會將之視作一個</a:t>
            </a:r>
            <a:r>
              <a:rPr lang="zh-TW" altLang="en-US" dirty="0" smtClean="0"/>
              <a:t>物件</a:t>
            </a:r>
            <a:endParaRPr lang="en-US" altLang="zh-TW" dirty="0" smtClean="0"/>
          </a:p>
          <a:p>
            <a:r>
              <a:rPr lang="zh-TW" altLang="en-US" dirty="0" smtClean="0"/>
              <a:t>新一代的網頁設計架構，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多半以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DIV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搭配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CSS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設定為主流</a:t>
            </a:r>
            <a:r>
              <a:rPr lang="zh-TW" altLang="en-US" dirty="0" smtClean="0"/>
              <a:t>，</a:t>
            </a:r>
            <a:r>
              <a:rPr lang="zh-TW" altLang="en-US" dirty="0"/>
              <a:t>以</a:t>
            </a:r>
            <a:r>
              <a:rPr lang="en-US" altLang="zh-TW" b="1" dirty="0" err="1"/>
              <a:t>Div</a:t>
            </a:r>
            <a:r>
              <a:rPr lang="zh-TW" altLang="en-US" b="1" dirty="0"/>
              <a:t>標籤</a:t>
            </a:r>
            <a:r>
              <a:rPr lang="zh-TW" altLang="en-US" dirty="0"/>
              <a:t>來建立網頁區塊</a:t>
            </a:r>
            <a:r>
              <a:rPr lang="zh-TW" altLang="en-US" dirty="0" smtClean="0"/>
              <a:t>，以區分頁面中各區塊的排版架構，另外搭配</a:t>
            </a:r>
            <a:r>
              <a:rPr lang="en-US" altLang="zh-TW" dirty="0"/>
              <a:t>CSS</a:t>
            </a:r>
            <a:r>
              <a:rPr lang="zh-TW" altLang="en-US" dirty="0" smtClean="0"/>
              <a:t>語法設定來進行版面的美化</a:t>
            </a:r>
            <a:endParaRPr lang="en-US" altLang="zh-TW" dirty="0" smtClean="0"/>
          </a:p>
          <a:p>
            <a:r>
              <a:rPr lang="en-US" altLang="zh-TW" b="1" dirty="0"/>
              <a:t>CSS DIV </a:t>
            </a:r>
            <a:r>
              <a:rPr lang="zh-TW" altLang="en-US" b="1" dirty="0"/>
              <a:t>區塊</a:t>
            </a:r>
            <a:r>
              <a:rPr lang="zh-TW" altLang="en-US" dirty="0" smtClean="0"/>
              <a:t>語法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zh-TW" altLang="en-US" dirty="0" smtClean="0"/>
              <a:t>而</a:t>
            </a:r>
            <a:r>
              <a:rPr lang="en-US" altLang="zh-TW" dirty="0" smtClean="0"/>
              <a:t>html5</a:t>
            </a:r>
            <a:r>
              <a:rPr lang="zh-TW" altLang="en-US" dirty="0" smtClean="0"/>
              <a:t>當中的語意標籤，也可以視為是</a:t>
            </a:r>
            <a:r>
              <a:rPr lang="en-US" altLang="zh-TW" dirty="0" smtClean="0"/>
              <a:t>DIV</a:t>
            </a:r>
            <a:r>
              <a:rPr lang="zh-TW" altLang="en-US" dirty="0" smtClean="0"/>
              <a:t>標籤的簡化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	 ex:&lt;div id=“header”&gt; </a:t>
            </a:r>
            <a:r>
              <a:rPr lang="en-US" altLang="zh-TW" dirty="0" smtClean="0">
                <a:sym typeface="Wingdings" panose="05000000000000000000" pitchFamily="2" charset="2"/>
              </a:rPr>
              <a:t> &lt;header&gt;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67225" y="3457654"/>
            <a:ext cx="479009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&lt;div id=“div1”&gt;  or &lt;div style=“style</a:t>
            </a:r>
            <a:r>
              <a:rPr lang="zh-TW" altLang="en-US" dirty="0" smtClean="0"/>
              <a:t>設定</a:t>
            </a:r>
            <a:r>
              <a:rPr lang="en-US" altLang="zh-TW" dirty="0" smtClean="0"/>
              <a:t>”&gt;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309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補充：父視窗與子視窗的觀念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104293" y="1324330"/>
            <a:ext cx="8946541" cy="4195481"/>
          </a:xfrm>
        </p:spPr>
        <p:txBody>
          <a:bodyPr/>
          <a:lstStyle/>
          <a:p>
            <a:r>
              <a:rPr lang="zh-TW" altLang="en-US" dirty="0" smtClean="0"/>
              <a:t>在網頁設計的技巧當中，我們常應用父視窗與子視窗的關係來進行排版。</a:t>
            </a:r>
            <a:endParaRPr lang="en-US" altLang="zh-TW" dirty="0" smtClean="0"/>
          </a:p>
          <a:p>
            <a:r>
              <a:rPr lang="zh-TW" altLang="en-US" dirty="0" smtClean="0"/>
              <a:t>以下是一個父子視窗的範例，</a:t>
            </a:r>
            <a:endParaRPr lang="en-US" altLang="zh-TW" dirty="0" smtClean="0"/>
          </a:p>
          <a:p>
            <a:r>
              <a:rPr lang="zh-TW" altLang="en-US" dirty="0" smtClean="0"/>
              <a:t>在本範例當中，就是有一個類別為</a:t>
            </a:r>
            <a:r>
              <a:rPr lang="en-US" altLang="zh-TW" dirty="0" smtClean="0"/>
              <a:t>class</a:t>
            </a:r>
            <a:r>
              <a:rPr lang="zh-TW" altLang="en-US" dirty="0" smtClean="0"/>
              <a:t>的父視窗，當中疊了一個較小的子視窗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832" y="3024643"/>
            <a:ext cx="3485869" cy="346226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850" y="3312736"/>
            <a:ext cx="56864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2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練習六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75201" y="1712677"/>
            <a:ext cx="8946541" cy="4195481"/>
          </a:xfrm>
        </p:spPr>
        <p:txBody>
          <a:bodyPr/>
          <a:lstStyle/>
          <a:p>
            <a:r>
              <a:rPr lang="zh-TW" altLang="en-US" dirty="0" smtClean="0"/>
              <a:t>請下載練習題目</a:t>
            </a:r>
            <a:r>
              <a:rPr lang="en-US" altLang="zh-TW" dirty="0" smtClean="0"/>
              <a:t>CH11_pratice6.html</a:t>
            </a:r>
          </a:p>
          <a:p>
            <a:r>
              <a:rPr lang="zh-TW" altLang="en-US" dirty="0" smtClean="0"/>
              <a:t>請應用</a:t>
            </a:r>
            <a:r>
              <a:rPr lang="en-US" altLang="zh-TW" dirty="0" smtClean="0"/>
              <a:t>position</a:t>
            </a:r>
            <a:r>
              <a:rPr lang="zh-TW" altLang="en-US" dirty="0" smtClean="0"/>
              <a:t>的相關設定，每個區塊呈現如答案的畫面結果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(</a:t>
            </a:r>
            <a:r>
              <a:rPr lang="zh-TW" altLang="en-US" dirty="0" smtClean="0"/>
              <a:t>溫馨小提醒：請看用</a:t>
            </a:r>
            <a:r>
              <a:rPr lang="en-US" altLang="zh-TW" dirty="0" err="1" smtClean="0"/>
              <a:t>position:absolute</a:t>
            </a:r>
            <a:r>
              <a:rPr lang="zh-TW" altLang="en-US" dirty="0" smtClean="0"/>
              <a:t>的設定，但請小心若要使用</a:t>
            </a:r>
            <a:r>
              <a:rPr lang="en-US" altLang="zh-TW" dirty="0" smtClean="0"/>
              <a:t>absolute</a:t>
            </a:r>
            <a:r>
              <a:rPr lang="zh-TW" altLang="en-US" dirty="0" smtClean="0"/>
              <a:t>，請別忘記要給他們一個父視窗來做為視窗定位的參考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每個</a:t>
            </a:r>
            <a:r>
              <a:rPr lang="en-US" altLang="zh-TW" dirty="0" smtClean="0"/>
              <a:t>box</a:t>
            </a:r>
            <a:r>
              <a:rPr lang="zh-TW" altLang="en-US" dirty="0" smtClean="0"/>
              <a:t>的寬度請設定成</a:t>
            </a:r>
            <a:r>
              <a:rPr lang="en-US" altLang="zh-TW" dirty="0" smtClean="0"/>
              <a:t>350px</a:t>
            </a:r>
            <a:r>
              <a:rPr lang="zh-TW" altLang="en-US" dirty="0" smtClean="0"/>
              <a:t>，高度</a:t>
            </a:r>
            <a:r>
              <a:rPr lang="zh-TW" altLang="en-US" dirty="0"/>
              <a:t>不</a:t>
            </a:r>
            <a:r>
              <a:rPr lang="zh-TW" altLang="en-US" dirty="0" smtClean="0"/>
              <a:t>限</a:t>
            </a:r>
            <a:endParaRPr lang="en-US" altLang="zh-TW" dirty="0" smtClean="0"/>
          </a:p>
          <a:p>
            <a:r>
              <a:rPr lang="zh-TW" altLang="en-US" dirty="0" smtClean="0"/>
              <a:t>練習時間</a:t>
            </a:r>
            <a:r>
              <a:rPr lang="en-US" altLang="zh-TW" dirty="0" smtClean="0"/>
              <a:t>15</a:t>
            </a:r>
            <a:r>
              <a:rPr lang="zh-TW" altLang="en-US" dirty="0" smtClean="0"/>
              <a:t>分鐘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23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練習六</a:t>
            </a:r>
            <a:r>
              <a:rPr lang="zh-TW" altLang="en-US" dirty="0"/>
              <a:t> </a:t>
            </a:r>
            <a:r>
              <a:rPr lang="zh-TW" altLang="en-US" dirty="0" smtClean="0"/>
              <a:t>畫面結果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885" y="1719924"/>
            <a:ext cx="8947150" cy="418070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8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4337" y="1699708"/>
            <a:ext cx="5835192" cy="4114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11-5-5 </a:t>
            </a:r>
            <a:r>
              <a:rPr lang="en-US" altLang="zh-TW" dirty="0"/>
              <a:t>ﬂoat</a:t>
            </a:r>
            <a:r>
              <a:rPr lang="zh-TW" altLang="en-US" dirty="0"/>
              <a:t>、</a:t>
            </a:r>
            <a:r>
              <a:rPr lang="en-US" altLang="zh-TW" dirty="0"/>
              <a:t>clear ( </a:t>
            </a:r>
            <a:r>
              <a:rPr lang="zh-TW" altLang="en-US" dirty="0"/>
              <a:t>指定文繞圖、解除文繞圖</a:t>
            </a:r>
            <a:r>
              <a:rPr lang="en-US" altLang="zh-TW" dirty="0"/>
              <a:t>)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438312" y="2110092"/>
            <a:ext cx="4789904" cy="4195481"/>
          </a:xfrm>
        </p:spPr>
        <p:txBody>
          <a:bodyPr/>
          <a:lstStyle/>
          <a:p>
            <a:pPr lvl="0"/>
            <a:r>
              <a:rPr lang="zh-TW" altLang="en-US" dirty="0" smtClean="0"/>
              <a:t>文繞框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文字在圖片旁邊的環繞效果。</a:t>
            </a:r>
            <a:endParaRPr lang="en-US" altLang="zh-TW" dirty="0" smtClean="0"/>
          </a:p>
          <a:p>
            <a:pPr lvl="0"/>
            <a:r>
              <a:rPr lang="zh-TW" altLang="en-US" dirty="0" smtClean="0"/>
              <a:t>部過這一種屬性不只能套用在圖片上，而是可套用在文字、圖片的區塊上</a:t>
            </a:r>
            <a:endParaRPr lang="en-US" altLang="zh-TW" dirty="0" smtClean="0"/>
          </a:p>
          <a:p>
            <a:pPr lvl="0"/>
            <a:r>
              <a:rPr lang="zh-TW" altLang="en-US" dirty="0" smtClean="0"/>
              <a:t>其屬性包含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None:</a:t>
            </a:r>
            <a:r>
              <a:rPr lang="zh-TW" altLang="en-US" dirty="0" smtClean="0"/>
              <a:t>不做文繞框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left</a:t>
            </a:r>
            <a:r>
              <a:rPr lang="zh-TW" altLang="en-US" dirty="0" smtClean="0"/>
              <a:t>：靠左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right</a:t>
            </a:r>
            <a:r>
              <a:rPr lang="zh-TW" altLang="en-US" dirty="0" smtClean="0"/>
              <a:t>：靠右</a:t>
            </a:r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53</a:t>
            </a:fld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4294967295"/>
          </p:nvPr>
        </p:nvSpPr>
        <p:spPr>
          <a:xfrm>
            <a:off x="10980738" y="6196013"/>
            <a:ext cx="1211262" cy="3175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P.11-31</a:t>
            </a:r>
          </a:p>
        </p:txBody>
      </p:sp>
    </p:spTree>
    <p:extLst>
      <p:ext uri="{BB962C8B-B14F-4D97-AF65-F5344CB8AC3E}">
        <p14:creationId xmlns:p14="http://schemas.microsoft.com/office/powerpoint/2010/main" val="136552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11-5-5 </a:t>
            </a:r>
            <a:r>
              <a:rPr lang="en-US" altLang="zh-TW" dirty="0"/>
              <a:t>ﬂoat</a:t>
            </a:r>
            <a:r>
              <a:rPr lang="zh-TW" altLang="en-US" dirty="0"/>
              <a:t> 範例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50" y="1312371"/>
            <a:ext cx="9876540" cy="532036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43382" y="6263403"/>
            <a:ext cx="1612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ex_float.html</a:t>
            </a:r>
          </a:p>
        </p:txBody>
      </p:sp>
    </p:spTree>
    <p:extLst>
      <p:ext uri="{BB962C8B-B14F-4D97-AF65-F5344CB8AC3E}">
        <p14:creationId xmlns:p14="http://schemas.microsoft.com/office/powerpoint/2010/main" val="230487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11-5-5 </a:t>
            </a:r>
            <a:r>
              <a:rPr lang="en-US" altLang="zh-TW" dirty="0"/>
              <a:t>ﬂoat</a:t>
            </a:r>
            <a:r>
              <a:rPr lang="zh-TW" altLang="en-US" dirty="0"/>
              <a:t> 範例</a:t>
            </a:r>
            <a:r>
              <a:rPr lang="en-US" altLang="zh-TW" dirty="0" smtClean="0"/>
              <a:t>-</a:t>
            </a:r>
            <a:r>
              <a:rPr lang="zh-TW" altLang="en-US" dirty="0" smtClean="0"/>
              <a:t>畫面結果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55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04" y="1629233"/>
            <a:ext cx="11481259" cy="331722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158697" y="6248399"/>
            <a:ext cx="1612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ex_float.html</a:t>
            </a:r>
          </a:p>
        </p:txBody>
      </p:sp>
    </p:spTree>
    <p:extLst>
      <p:ext uri="{BB962C8B-B14F-4D97-AF65-F5344CB8AC3E}">
        <p14:creationId xmlns:p14="http://schemas.microsoft.com/office/powerpoint/2010/main" val="340646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11-5-5 ﬂoat</a:t>
            </a:r>
            <a:r>
              <a:rPr lang="zh-TW" altLang="en-US" dirty="0" smtClean="0"/>
              <a:t> 範例</a:t>
            </a:r>
            <a:r>
              <a:rPr lang="en-US" altLang="zh-TW" dirty="0" smtClean="0"/>
              <a:t>-CSS</a:t>
            </a:r>
            <a:r>
              <a:rPr lang="zh-TW" altLang="en-US" dirty="0" smtClean="0"/>
              <a:t>屬性定義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113" y="3858114"/>
            <a:ext cx="8947150" cy="258505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86" y="1367473"/>
            <a:ext cx="11001375" cy="2307375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923924" y="2019299"/>
            <a:ext cx="990603" cy="2286004"/>
            <a:chOff x="923924" y="2019299"/>
            <a:chExt cx="990603" cy="2286004"/>
          </a:xfrm>
        </p:grpSpPr>
        <p:cxnSp>
          <p:nvCxnSpPr>
            <p:cNvPr id="8" name="肘形接點 7"/>
            <p:cNvCxnSpPr/>
            <p:nvPr/>
          </p:nvCxnSpPr>
          <p:spPr>
            <a:xfrm rot="16200000" flipH="1">
              <a:off x="276224" y="2666999"/>
              <a:ext cx="2286004" cy="990603"/>
            </a:xfrm>
            <a:prstGeom prst="bentConnector3">
              <a:avLst>
                <a:gd name="adj1" fmla="val 79167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923925" y="2036514"/>
              <a:ext cx="190500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群組 17"/>
          <p:cNvGrpSpPr/>
          <p:nvPr/>
        </p:nvGrpSpPr>
        <p:grpSpPr>
          <a:xfrm>
            <a:off x="733422" y="2785219"/>
            <a:ext cx="381004" cy="2452057"/>
            <a:chOff x="733423" y="2036515"/>
            <a:chExt cx="381004" cy="2452057"/>
          </a:xfrm>
        </p:grpSpPr>
        <p:cxnSp>
          <p:nvCxnSpPr>
            <p:cNvPr id="19" name="肘形接點 18"/>
            <p:cNvCxnSpPr/>
            <p:nvPr/>
          </p:nvCxnSpPr>
          <p:spPr>
            <a:xfrm rot="16200000" flipH="1">
              <a:off x="-293495" y="3080650"/>
              <a:ext cx="2434840" cy="381004"/>
            </a:xfrm>
            <a:prstGeom prst="bentConnector3">
              <a:avLst>
                <a:gd name="adj1" fmla="val 100464"/>
              </a:avLst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 flipV="1">
              <a:off x="742951" y="2036515"/>
              <a:ext cx="371474" cy="5606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7" name="矩形 26"/>
          <p:cNvSpPr/>
          <p:nvPr/>
        </p:nvSpPr>
        <p:spPr>
          <a:xfrm>
            <a:off x="9974263" y="6073841"/>
            <a:ext cx="1612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ex_float.html</a:t>
            </a:r>
          </a:p>
        </p:txBody>
      </p:sp>
    </p:spTree>
    <p:extLst>
      <p:ext uri="{BB962C8B-B14F-4D97-AF65-F5344CB8AC3E}">
        <p14:creationId xmlns:p14="http://schemas.microsoft.com/office/powerpoint/2010/main" val="262728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04293" y="1398868"/>
            <a:ext cx="8946541" cy="4195481"/>
          </a:xfrm>
        </p:spPr>
        <p:txBody>
          <a:bodyPr/>
          <a:lstStyle/>
          <a:p>
            <a:r>
              <a:rPr lang="zh-TW" altLang="en-US" dirty="0" smtClean="0"/>
              <a:t>如果我門把</a:t>
            </a:r>
            <a:r>
              <a:rPr lang="en-US" altLang="zh-TW" dirty="0" smtClean="0"/>
              <a:t>section</a:t>
            </a:r>
            <a:r>
              <a:rPr lang="zh-TW" altLang="en-US" dirty="0" smtClean="0"/>
              <a:t>的屬性</a:t>
            </a:r>
            <a:r>
              <a:rPr lang="en-US" altLang="zh-TW" dirty="0" err="1" smtClean="0"/>
              <a:t>float:left</a:t>
            </a:r>
            <a:r>
              <a:rPr lang="zh-TW" altLang="en-US" dirty="0" smtClean="0"/>
              <a:t>改成</a:t>
            </a:r>
            <a:r>
              <a:rPr lang="en-US" altLang="zh-TW" dirty="0" err="1" smtClean="0"/>
              <a:t>float:right</a:t>
            </a:r>
            <a:r>
              <a:rPr lang="en-US" altLang="zh-TW" dirty="0" smtClean="0"/>
              <a:t> </a:t>
            </a:r>
            <a:r>
              <a:rPr lang="zh-TW" altLang="en-US" dirty="0" smtClean="0"/>
              <a:t>，則畫面就會變成如下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57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550831"/>
            <a:ext cx="11780580" cy="324671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2132198"/>
            <a:ext cx="6457950" cy="2476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783763" y="6340103"/>
            <a:ext cx="1856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ex</a:t>
            </a:r>
            <a:r>
              <a:rPr lang="zh-TW" altLang="en-US" dirty="0" smtClean="0"/>
              <a:t>_float</a:t>
            </a:r>
            <a:r>
              <a:rPr lang="en-US" altLang="zh-TW" dirty="0" smtClean="0"/>
              <a:t>_1</a:t>
            </a:r>
            <a:r>
              <a:rPr lang="zh-TW" altLang="en-US" dirty="0" smtClean="0"/>
              <a:t>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661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11-5-6 </a:t>
            </a:r>
            <a:r>
              <a:rPr lang="en-US" altLang="zh-TW" dirty="0"/>
              <a:t>z-index ( </a:t>
            </a:r>
            <a:r>
              <a:rPr lang="zh-TW" altLang="en-US" dirty="0"/>
              <a:t>重疊順序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4405" y="1687277"/>
            <a:ext cx="5430838" cy="4195481"/>
          </a:xfrm>
        </p:spPr>
        <p:txBody>
          <a:bodyPr/>
          <a:lstStyle/>
          <a:p>
            <a:r>
              <a:rPr lang="zh-TW" altLang="en-US" dirty="0" smtClean="0"/>
              <a:t>當區塊重疊時，我們可利用</a:t>
            </a:r>
            <a:r>
              <a:rPr lang="en-US" altLang="zh-TW" dirty="0" smtClean="0"/>
              <a:t>Z-Index</a:t>
            </a:r>
            <a:r>
              <a:rPr lang="zh-TW" altLang="en-US" dirty="0" smtClean="0"/>
              <a:t>屬性來指定元素的重疊順序</a:t>
            </a:r>
            <a:endParaRPr lang="en-US" altLang="zh-TW" dirty="0" smtClean="0"/>
          </a:p>
          <a:p>
            <a:r>
              <a:rPr lang="zh-TW" altLang="en-US" dirty="0" smtClean="0"/>
              <a:t>預設的值為</a:t>
            </a:r>
            <a:r>
              <a:rPr lang="en-US" altLang="zh-TW" dirty="0" smtClean="0"/>
              <a:t>auto</a:t>
            </a:r>
            <a:r>
              <a:rPr lang="zh-TW" altLang="en-US" dirty="0" smtClean="0"/>
              <a:t>，當數字越大，重疊數字就越上面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要使用多個元素重疊的效果，必須使用</a:t>
            </a:r>
            <a:r>
              <a:rPr lang="zh-TW" altLang="en-US" dirty="0" smtClean="0"/>
              <a:t>到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Position</a:t>
            </a:r>
            <a:r>
              <a:rPr lang="zh-TW" altLang="en-US" dirty="0"/>
              <a:t>屬性</a:t>
            </a:r>
            <a:r>
              <a:rPr lang="zh-TW" altLang="en-US" dirty="0" smtClean="0"/>
              <a:t>，若</a:t>
            </a:r>
            <a:r>
              <a:rPr lang="zh-TW" altLang="en-US" dirty="0"/>
              <a:t>沒有設定則元素會在網頁上呈現為一般的區塊，沒辦法重疊起來；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58</a:t>
            </a:fld>
            <a:endParaRPr 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05097" y="3135868"/>
            <a:ext cx="4143375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 err="1" smtClean="0"/>
              <a:t>z-index:auto</a:t>
            </a:r>
            <a:r>
              <a:rPr lang="en-US" altLang="zh-TW" dirty="0" smtClean="0"/>
              <a:t> | </a:t>
            </a:r>
            <a:r>
              <a:rPr lang="zh-TW" altLang="en-US" dirty="0" smtClean="0"/>
              <a:t>數字</a:t>
            </a:r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2808" y="1773002"/>
            <a:ext cx="5926172" cy="3635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字版面配置區 5"/>
          <p:cNvSpPr txBox="1">
            <a:spLocks/>
          </p:cNvSpPr>
          <p:nvPr/>
        </p:nvSpPr>
        <p:spPr>
          <a:xfrm>
            <a:off x="10563225" y="6267450"/>
            <a:ext cx="1351414" cy="3222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TW" dirty="0" smtClean="0"/>
              <a:t>P.11-34</a:t>
            </a:r>
          </a:p>
        </p:txBody>
      </p:sp>
    </p:spTree>
    <p:extLst>
      <p:ext uri="{BB962C8B-B14F-4D97-AF65-F5344CB8AC3E}">
        <p14:creationId xmlns:p14="http://schemas.microsoft.com/office/powerpoint/2010/main" val="427262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60437" y="1586193"/>
            <a:ext cx="10326688" cy="4195481"/>
          </a:xfrm>
        </p:spPr>
        <p:txBody>
          <a:bodyPr/>
          <a:lstStyle/>
          <a:p>
            <a:r>
              <a:rPr lang="zh-TW" altLang="en-US" dirty="0"/>
              <a:t>請下載練習</a:t>
            </a:r>
            <a:r>
              <a:rPr lang="zh-TW" altLang="en-US" dirty="0" smtClean="0"/>
              <a:t>題目</a:t>
            </a:r>
            <a:r>
              <a:rPr lang="en-US" altLang="zh-TW" dirty="0" smtClean="0"/>
              <a:t>CH11_pratice8.html(</a:t>
            </a:r>
            <a:r>
              <a:rPr lang="zh-TW" altLang="en-US" dirty="0" smtClean="0"/>
              <a:t>請注意請一併下載圖檔，並將圖檔放在</a:t>
            </a:r>
            <a:r>
              <a:rPr lang="en-US" altLang="zh-TW" dirty="0" err="1" smtClean="0"/>
              <a:t>img</a:t>
            </a:r>
            <a:r>
              <a:rPr lang="zh-TW" altLang="en-US" dirty="0" smtClean="0"/>
              <a:t>資料夾當</a:t>
            </a:r>
            <a:r>
              <a:rPr lang="zh-TW" altLang="en-US" dirty="0"/>
              <a:t>中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利用</a:t>
            </a:r>
            <a:r>
              <a:rPr lang="en-US" altLang="zh-TW" dirty="0" smtClean="0"/>
              <a:t>float</a:t>
            </a:r>
            <a:r>
              <a:rPr lang="zh-TW" altLang="en-US" dirty="0" smtClean="0"/>
              <a:t>屬性，將畫面修改成如下圖顯示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59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4" y="2801389"/>
            <a:ext cx="7839075" cy="382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4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BOX</a:t>
            </a:r>
            <a:r>
              <a:rPr lang="zh-TW" altLang="en-US" dirty="0" smtClean="0"/>
              <a:t> </a:t>
            </a:r>
            <a:r>
              <a:rPr lang="en-US" altLang="zh-TW" dirty="0"/>
              <a:t>Model-DIV </a:t>
            </a:r>
            <a:r>
              <a:rPr lang="zh-TW" altLang="en-US" dirty="0"/>
              <a:t>標籤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69659" y="1075268"/>
            <a:ext cx="9563707" cy="4195481"/>
          </a:xfrm>
        </p:spPr>
        <p:txBody>
          <a:bodyPr/>
          <a:lstStyle/>
          <a:p>
            <a:r>
              <a:rPr lang="en-US" altLang="zh-TW" dirty="0"/>
              <a:t>DIV </a:t>
            </a:r>
            <a:r>
              <a:rPr lang="zh-TW" altLang="en-US" dirty="0"/>
              <a:t>區塊的</a:t>
            </a:r>
            <a:r>
              <a:rPr lang="zh-TW" altLang="en-US" dirty="0" smtClean="0"/>
              <a:t>語法開頭</a:t>
            </a:r>
            <a:r>
              <a:rPr lang="zh-TW" altLang="en-US" dirty="0"/>
              <a:t>處的 </a:t>
            </a:r>
            <a:r>
              <a:rPr lang="en-US" altLang="zh-TW" dirty="0"/>
              <a:t>DIV </a:t>
            </a:r>
            <a:r>
              <a:rPr lang="zh-TW" altLang="en-US" dirty="0"/>
              <a:t>標籤內，</a:t>
            </a:r>
            <a:r>
              <a:rPr lang="zh-TW" altLang="en-US" dirty="0" smtClean="0"/>
              <a:t>可直</a:t>
            </a:r>
            <a:r>
              <a:rPr lang="zh-TW" altLang="en-US" dirty="0"/>
              <a:t>接</a:t>
            </a:r>
            <a:r>
              <a:rPr lang="zh-TW" altLang="en-US" dirty="0" smtClean="0"/>
              <a:t>使用 </a:t>
            </a:r>
            <a:r>
              <a:rPr lang="en-US" altLang="zh-TW" dirty="0"/>
              <a:t>style </a:t>
            </a:r>
            <a:r>
              <a:rPr lang="zh-TW" altLang="en-US" dirty="0"/>
              <a:t>直接宣告出 </a:t>
            </a:r>
            <a:r>
              <a:rPr lang="en-US" altLang="zh-TW" dirty="0"/>
              <a:t>DIV </a:t>
            </a:r>
            <a:r>
              <a:rPr lang="zh-TW" altLang="en-US" dirty="0"/>
              <a:t>區塊內的元素樣式，例如文字大小</a:t>
            </a:r>
            <a:r>
              <a:rPr lang="zh-TW" altLang="en-US" dirty="0" smtClean="0"/>
              <a:t>、字型、文字顏色或區塊背景顏色</a:t>
            </a:r>
            <a:r>
              <a:rPr lang="en-US" altLang="zh-TW" dirty="0" smtClean="0"/>
              <a:t>... </a:t>
            </a:r>
            <a:r>
              <a:rPr lang="zh-TW" altLang="en-US" dirty="0"/>
              <a:t>等項目</a:t>
            </a:r>
            <a:r>
              <a:rPr lang="zh-TW" altLang="en-US" dirty="0" smtClean="0"/>
              <a:t>，另外也</a:t>
            </a:r>
            <a:r>
              <a:rPr lang="zh-TW" altLang="en-US" dirty="0"/>
              <a:t>可以設定 </a:t>
            </a:r>
            <a:r>
              <a:rPr lang="en-US" altLang="zh-TW" dirty="0"/>
              <a:t>id </a:t>
            </a:r>
            <a:r>
              <a:rPr lang="zh-TW" altLang="en-US" dirty="0"/>
              <a:t>或 </a:t>
            </a:r>
            <a:r>
              <a:rPr lang="en-US" altLang="zh-TW" dirty="0"/>
              <a:t>class </a:t>
            </a:r>
            <a:r>
              <a:rPr lang="zh-TW" altLang="en-US" dirty="0"/>
              <a:t>等規則，</a:t>
            </a:r>
            <a:r>
              <a:rPr lang="zh-TW" altLang="en-US" dirty="0" smtClean="0"/>
              <a:t>在</a:t>
            </a:r>
            <a:r>
              <a:rPr lang="en-US" altLang="zh-TW" dirty="0" smtClean="0"/>
              <a:t>&lt;style&gt;</a:t>
            </a:r>
            <a:r>
              <a:rPr lang="zh-TW" altLang="en-US" dirty="0" smtClean="0"/>
              <a:t>區塊內定義</a:t>
            </a:r>
            <a:r>
              <a:rPr lang="en-US" altLang="zh-TW" dirty="0" smtClean="0"/>
              <a:t>div</a:t>
            </a:r>
            <a:r>
              <a:rPr lang="zh-TW" altLang="en-US" dirty="0" smtClean="0"/>
              <a:t>樣式內容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59" y="2088416"/>
            <a:ext cx="5036227" cy="282437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778" y="5011359"/>
            <a:ext cx="2227737" cy="177014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571" y="3697182"/>
            <a:ext cx="5716507" cy="155263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9405788" y="6493248"/>
            <a:ext cx="2786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sample_CSS_container.html</a:t>
            </a:r>
          </a:p>
        </p:txBody>
      </p:sp>
    </p:spTree>
    <p:extLst>
      <p:ext uri="{BB962C8B-B14F-4D97-AF65-F5344CB8AC3E}">
        <p14:creationId xmlns:p14="http://schemas.microsoft.com/office/powerpoint/2010/main" val="81920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11-5-7 </a:t>
            </a:r>
            <a:r>
              <a:rPr lang="en-US" altLang="zh-TW" dirty="0"/>
              <a:t>visibility ( </a:t>
            </a:r>
            <a:r>
              <a:rPr lang="zh-TW" altLang="en-US" dirty="0"/>
              <a:t>顯示或隱藏</a:t>
            </a:r>
            <a:r>
              <a:rPr lang="en-US" altLang="zh-TW" dirty="0"/>
              <a:t>Box) 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1104293" y="1534117"/>
            <a:ext cx="8946541" cy="4195481"/>
          </a:xfrm>
        </p:spPr>
        <p:txBody>
          <a:bodyPr/>
          <a:lstStyle/>
          <a:p>
            <a:pPr lvl="1"/>
            <a:r>
              <a:rPr lang="zh-TW" altLang="en-US" dirty="0" smtClean="0"/>
              <a:t>下面是一個例子，它會顯示兩個不同背景色彩的標題</a:t>
            </a:r>
            <a:r>
              <a:rPr lang="en-US" altLang="zh-TW" dirty="0" smtClean="0"/>
              <a:t>1</a:t>
            </a:r>
            <a:r>
              <a:rPr lang="zh-TW" altLang="en-US" dirty="0" smtClean="0"/>
              <a:t>區塊。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若在第</a:t>
            </a:r>
            <a:r>
              <a:rPr lang="en-US" altLang="zh-TW" dirty="0" smtClean="0"/>
              <a:t>01 </a:t>
            </a:r>
            <a:r>
              <a:rPr lang="zh-TW" altLang="en-US" dirty="0" smtClean="0"/>
              <a:t>行加上</a:t>
            </a:r>
            <a:r>
              <a:rPr lang="en-US" altLang="zh-TW" dirty="0" err="1" smtClean="0"/>
              <a:t>visibility:hidden</a:t>
            </a:r>
            <a:r>
              <a:rPr lang="zh-TW" altLang="en-US" dirty="0" smtClean="0"/>
              <a:t>，如下，則會隱藏第一個標題</a:t>
            </a:r>
            <a:r>
              <a:rPr lang="en-US" altLang="zh-TW" dirty="0" smtClean="0"/>
              <a:t>1</a:t>
            </a:r>
            <a:r>
              <a:rPr lang="zh-TW" altLang="en-US" dirty="0" smtClean="0"/>
              <a:t>區塊：</a:t>
            </a:r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60</a:t>
            </a:fld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4294967295"/>
          </p:nvPr>
        </p:nvSpPr>
        <p:spPr>
          <a:xfrm>
            <a:off x="10980738" y="6196013"/>
            <a:ext cx="1211262" cy="3175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P.11-35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0652" y="1954408"/>
            <a:ext cx="7485904" cy="1960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0652" y="4454992"/>
            <a:ext cx="7485904" cy="1741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5622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11-5-8 </a:t>
            </a:r>
            <a:r>
              <a:rPr lang="en-US" altLang="zh-TW" dirty="0"/>
              <a:t>overﬂow ( </a:t>
            </a:r>
            <a:r>
              <a:rPr lang="zh-TW" altLang="en-US" dirty="0"/>
              <a:t>顯示或隱藏溢出</a:t>
            </a:r>
            <a:r>
              <a:rPr lang="en-US" altLang="zh-TW" dirty="0"/>
              <a:t>Box </a:t>
            </a:r>
            <a:r>
              <a:rPr lang="zh-TW" altLang="en-US" dirty="0"/>
              <a:t>的內容</a:t>
            </a:r>
            <a:r>
              <a:rPr lang="en-US" altLang="zh-TW" dirty="0"/>
              <a:t>)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pPr lvl="1"/>
            <a:r>
              <a:rPr lang="zh-TW" altLang="en-US" dirty="0" smtClean="0"/>
              <a:t>當文件內容，超出</a:t>
            </a:r>
            <a:r>
              <a:rPr lang="en-US" altLang="zh-TW" dirty="0" smtClean="0"/>
              <a:t>BOX</a:t>
            </a:r>
            <a:r>
              <a:rPr lang="zh-TW" altLang="en-US" dirty="0" smtClean="0"/>
              <a:t>可顯示的範圍時，則可利用</a:t>
            </a:r>
            <a:r>
              <a:rPr lang="en-US" altLang="zh-TW" dirty="0" smtClean="0"/>
              <a:t>overflow</a:t>
            </a:r>
            <a:r>
              <a:rPr lang="zh-TW" altLang="en-US" dirty="0" smtClean="0"/>
              <a:t>屬性，來設定內容是否要顯示。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其設定包含 </a:t>
            </a:r>
            <a:r>
              <a:rPr lang="en-US" altLang="zh-TW" dirty="0" smtClean="0"/>
              <a:t>visible | hidden |scroll |auto</a:t>
            </a:r>
          </a:p>
          <a:p>
            <a:pPr lvl="1"/>
            <a:r>
              <a:rPr lang="zh-TW" altLang="en-US" dirty="0" smtClean="0"/>
              <a:t>本</a:t>
            </a:r>
            <a:r>
              <a:rPr lang="zh-TW" altLang="en-US" dirty="0"/>
              <a:t>例</a:t>
            </a:r>
            <a:r>
              <a:rPr lang="zh-TW" altLang="en-US" dirty="0" smtClean="0"/>
              <a:t>使用 </a:t>
            </a:r>
            <a:r>
              <a:rPr lang="en-US" altLang="zh-TW" dirty="0" err="1" smtClean="0"/>
              <a:t>overflow:auto</a:t>
            </a:r>
            <a:r>
              <a:rPr lang="en-US" altLang="zh-TW" dirty="0" smtClean="0"/>
              <a:t> </a:t>
            </a:r>
            <a:r>
              <a:rPr lang="zh-TW" altLang="en-US" dirty="0" smtClean="0"/>
              <a:t>，來做為範例</a:t>
            </a:r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61</a:t>
            </a:fld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4294967295"/>
          </p:nvPr>
        </p:nvSpPr>
        <p:spPr>
          <a:xfrm>
            <a:off x="10768013" y="6196013"/>
            <a:ext cx="1423987" cy="3175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P.11-36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387" y="3484300"/>
            <a:ext cx="4619626" cy="294130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325" y="3950988"/>
            <a:ext cx="33909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7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補充：隱藏</a:t>
            </a:r>
            <a:r>
              <a:rPr lang="en-US" altLang="zh-TW" dirty="0" err="1" smtClean="0"/>
              <a:t>scroller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03312" y="2052918"/>
            <a:ext cx="9355137" cy="4195481"/>
          </a:xfrm>
        </p:spPr>
        <p:txBody>
          <a:bodyPr/>
          <a:lstStyle/>
          <a:p>
            <a:r>
              <a:rPr lang="zh-TW" altLang="en-US" dirty="0" smtClean="0"/>
              <a:t>當</a:t>
            </a:r>
            <a:r>
              <a:rPr lang="en-US" altLang="zh-TW" dirty="0" smtClean="0"/>
              <a:t>overflow</a:t>
            </a:r>
            <a:r>
              <a:rPr lang="zh-TW" altLang="en-US" dirty="0" smtClean="0"/>
              <a:t>的屬性設定為</a:t>
            </a:r>
            <a:r>
              <a:rPr lang="en-US" altLang="zh-TW" dirty="0" smtClean="0"/>
              <a:t>auto</a:t>
            </a:r>
            <a:r>
              <a:rPr lang="zh-TW" altLang="en-US" dirty="0" smtClean="0"/>
              <a:t>的時候，當內文超過框線大小時，則會顯示</a:t>
            </a:r>
            <a:r>
              <a:rPr lang="en-US" altLang="zh-TW" dirty="0" err="1" smtClean="0"/>
              <a:t>scroller</a:t>
            </a:r>
            <a:r>
              <a:rPr lang="zh-TW" altLang="en-US" dirty="0" smtClean="0"/>
              <a:t>，若我們有要隱藏</a:t>
            </a:r>
            <a:r>
              <a:rPr lang="en-US" altLang="zh-TW" dirty="0" err="1" smtClean="0"/>
              <a:t>scroller</a:t>
            </a:r>
            <a:r>
              <a:rPr lang="zh-TW" altLang="en-US" dirty="0" smtClean="0"/>
              <a:t>則可</a:t>
            </a:r>
            <a:r>
              <a:rPr lang="zh-TW" altLang="en-US" sz="2400" dirty="0" smtClean="0">
                <a:solidFill>
                  <a:srgbClr val="FF0000"/>
                </a:solidFill>
              </a:rPr>
              <a:t>用 </a:t>
            </a:r>
            <a:r>
              <a:rPr lang="en-US" altLang="zh-TW" sz="2400" dirty="0" err="1" smtClean="0">
                <a:solidFill>
                  <a:srgbClr val="FF0000"/>
                </a:solidFill>
              </a:rPr>
              <a:t>overflow-x:hidden</a:t>
            </a:r>
            <a:r>
              <a:rPr lang="zh-TW" altLang="en-US" dirty="0" smtClean="0"/>
              <a:t>，或是 </a:t>
            </a:r>
            <a:r>
              <a:rPr lang="en-US" altLang="zh-TW" sz="2400" b="1" dirty="0" err="1" smtClean="0">
                <a:solidFill>
                  <a:srgbClr val="FF0000"/>
                </a:solidFill>
              </a:rPr>
              <a:t>overflow-y:hidden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8147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補充</a:t>
            </a:r>
            <a:r>
              <a:rPr lang="zh-TW" altLang="en-US" dirty="0" smtClean="0"/>
              <a:t>：讓</a:t>
            </a:r>
            <a:r>
              <a:rPr lang="en-US" altLang="zh-TW" dirty="0" smtClean="0"/>
              <a:t>box</a:t>
            </a:r>
            <a:r>
              <a:rPr lang="zh-TW" altLang="en-US" dirty="0" smtClean="0"/>
              <a:t>可以</a:t>
            </a:r>
            <a:r>
              <a:rPr lang="en-US" altLang="zh-TW" dirty="0" smtClean="0"/>
              <a:t>resize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6831" y="1504950"/>
            <a:ext cx="5449888" cy="4195481"/>
          </a:xfrm>
        </p:spPr>
        <p:txBody>
          <a:bodyPr/>
          <a:lstStyle/>
          <a:p>
            <a:r>
              <a:rPr lang="zh-TW" altLang="en-US" dirty="0" smtClean="0"/>
              <a:t>若要讓</a:t>
            </a:r>
            <a:r>
              <a:rPr lang="en-US" altLang="zh-TW" dirty="0" smtClean="0"/>
              <a:t>box </a:t>
            </a:r>
            <a:r>
              <a:rPr lang="en-US" altLang="zh-TW" dirty="0" err="1" smtClean="0"/>
              <a:t>modle</a:t>
            </a:r>
            <a:r>
              <a:rPr lang="zh-TW" altLang="en-US" dirty="0" smtClean="0"/>
              <a:t>可以讓使用者自行</a:t>
            </a:r>
            <a:r>
              <a:rPr lang="en-US" altLang="zh-TW" dirty="0" smtClean="0"/>
              <a:t>resize</a:t>
            </a:r>
            <a:r>
              <a:rPr lang="zh-TW" altLang="en-US" dirty="0" smtClean="0"/>
              <a:t>，可用 </a:t>
            </a:r>
            <a:r>
              <a:rPr lang="en-US" altLang="zh-TW" dirty="0" smtClean="0"/>
              <a:t>resize</a:t>
            </a:r>
            <a:r>
              <a:rPr lang="zh-TW" altLang="en-US" dirty="0" smtClean="0"/>
              <a:t>進行設定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屬性包含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None:</a:t>
            </a:r>
            <a:r>
              <a:rPr lang="zh-TW" altLang="en-US" dirty="0" smtClean="0"/>
              <a:t>設定不可</a:t>
            </a:r>
            <a:r>
              <a:rPr lang="zh-TW" altLang="en-US" dirty="0"/>
              <a:t>調整尺寸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both:</a:t>
            </a:r>
            <a:r>
              <a:rPr lang="zh-TW" altLang="en-US" dirty="0" smtClean="0"/>
              <a:t>設定可調整尺寸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Horizontal:</a:t>
            </a:r>
            <a:r>
              <a:rPr lang="zh-TW" altLang="en-US" dirty="0" smtClean="0"/>
              <a:t>只能調整寬度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Vertical:</a:t>
            </a:r>
            <a:r>
              <a:rPr lang="zh-TW" altLang="en-US" dirty="0" smtClean="0"/>
              <a:t>只能調整高度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8972550" y="6324599"/>
            <a:ext cx="300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ex_resize.html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2205037"/>
            <a:ext cx="4052887" cy="405288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14" y="4967287"/>
            <a:ext cx="52292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880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11-5-9 </a:t>
            </a:r>
            <a:r>
              <a:rPr lang="en-US" altLang="zh-TW" dirty="0"/>
              <a:t>object-ﬁt ( </a:t>
            </a:r>
            <a:r>
              <a:rPr lang="zh-TW" altLang="en-US" dirty="0"/>
              <a:t>配合</a:t>
            </a:r>
            <a:r>
              <a:rPr lang="en-US" altLang="zh-TW" dirty="0"/>
              <a:t>Box </a:t>
            </a:r>
            <a:r>
              <a:rPr lang="zh-TW" altLang="en-US" dirty="0"/>
              <a:t>調整物件大小</a:t>
            </a:r>
            <a:r>
              <a:rPr lang="en-US" altLang="zh-TW" dirty="0"/>
              <a:t>) 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TW" altLang="en-US" dirty="0" smtClean="0"/>
              <a:t>例如：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例如：</a:t>
            </a:r>
            <a:endParaRPr lang="en-US" altLang="zh-TW" dirty="0" smtClean="0"/>
          </a:p>
          <a:p>
            <a:pPr lvl="1">
              <a:spcBef>
                <a:spcPts val="3000"/>
              </a:spcBef>
            </a:pPr>
            <a:endParaRPr lang="en-US" altLang="zh-TW" dirty="0" smtClean="0"/>
          </a:p>
          <a:p>
            <a:pPr lvl="1"/>
            <a:r>
              <a:rPr lang="zh-TW" altLang="en-US" dirty="0" smtClean="0"/>
              <a:t>例如：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64</a:t>
            </a:fld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4294967295"/>
          </p:nvPr>
        </p:nvSpPr>
        <p:spPr>
          <a:xfrm>
            <a:off x="10907713" y="6196013"/>
            <a:ext cx="1284287" cy="3175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P.11-38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8860" y="3790561"/>
            <a:ext cx="5629058" cy="267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91544" y="4746172"/>
            <a:ext cx="5636374" cy="267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2762" y="2551942"/>
            <a:ext cx="5614428" cy="281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53719" y="1447527"/>
            <a:ext cx="2834646" cy="1627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61034" y="3174998"/>
            <a:ext cx="2827331" cy="1627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79322" y="4902469"/>
            <a:ext cx="2809043" cy="1627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815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11-5-10 </a:t>
            </a:r>
            <a:r>
              <a:rPr lang="en-US" altLang="zh-TW" dirty="0"/>
              <a:t>object-position(</a:t>
            </a:r>
            <a:r>
              <a:rPr lang="zh-TW" altLang="en-US" dirty="0"/>
              <a:t>物件在</a:t>
            </a:r>
            <a:r>
              <a:rPr lang="en-US" altLang="zh-TW" dirty="0"/>
              <a:t>Box</a:t>
            </a:r>
            <a:r>
              <a:rPr lang="zh-TW" altLang="en-US" dirty="0"/>
              <a:t>內的顯示位置</a:t>
            </a:r>
            <a:r>
              <a:rPr lang="en-US" altLang="zh-TW" dirty="0"/>
              <a:t>)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65</a:t>
            </a:fld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4294967295"/>
          </p:nvPr>
        </p:nvSpPr>
        <p:spPr>
          <a:xfrm>
            <a:off x="10768013" y="6196013"/>
            <a:ext cx="1423987" cy="3175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P.11-40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1692" y="2295073"/>
            <a:ext cx="7495658" cy="421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2181692" y="3950988"/>
            <a:ext cx="2040820" cy="319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346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11-5-11 </a:t>
            </a:r>
            <a:r>
              <a:rPr lang="en-US" altLang="zh-TW" dirty="0"/>
              <a:t>box-shadow (Box </a:t>
            </a:r>
            <a:r>
              <a:rPr lang="zh-TW" altLang="en-US" dirty="0"/>
              <a:t>陰影</a:t>
            </a:r>
            <a:r>
              <a:rPr lang="en-US" altLang="zh-TW" dirty="0"/>
              <a:t>)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1104293" y="1605243"/>
            <a:ext cx="8946541" cy="4195481"/>
          </a:xfrm>
        </p:spPr>
        <p:txBody>
          <a:bodyPr/>
          <a:lstStyle/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66</a:t>
            </a:fld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4294967295"/>
          </p:nvPr>
        </p:nvSpPr>
        <p:spPr>
          <a:xfrm>
            <a:off x="10768013" y="6196013"/>
            <a:ext cx="1423987" cy="3175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P.11-47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9980" y="2251976"/>
            <a:ext cx="7515165" cy="3652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1819980" y="3991429"/>
            <a:ext cx="2040820" cy="319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985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11-5-12 </a:t>
            </a:r>
            <a:r>
              <a:rPr lang="en-US" altLang="zh-TW" dirty="0"/>
              <a:t>vertical-align ( </a:t>
            </a:r>
            <a:r>
              <a:rPr lang="zh-TW" altLang="en-US" dirty="0"/>
              <a:t>垂直對齊</a:t>
            </a:r>
            <a:r>
              <a:rPr lang="en-US" altLang="zh-TW" dirty="0"/>
              <a:t>)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712787" y="1596638"/>
            <a:ext cx="8946541" cy="4195481"/>
          </a:xfrm>
        </p:spPr>
        <p:txBody>
          <a:bodyPr/>
          <a:lstStyle/>
          <a:p>
            <a:pPr lvl="1"/>
            <a:r>
              <a:rPr lang="zh-TW" altLang="en-US" dirty="0" smtClean="0"/>
              <a:t>例如：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例如：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67</a:t>
            </a:fld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4294967295"/>
          </p:nvPr>
        </p:nvSpPr>
        <p:spPr>
          <a:xfrm>
            <a:off x="10907713" y="6196013"/>
            <a:ext cx="1284287" cy="3175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P.11-43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6802" y="4185142"/>
            <a:ext cx="6575769" cy="1216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2663" y="3974862"/>
            <a:ext cx="3124200" cy="163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96802" y="2079035"/>
            <a:ext cx="6533096" cy="1216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82663" y="1865580"/>
            <a:ext cx="3144837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158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875201" y="1386168"/>
            <a:ext cx="8946541" cy="4195481"/>
          </a:xfrm>
        </p:spPr>
        <p:txBody>
          <a:bodyPr/>
          <a:lstStyle/>
          <a:p>
            <a:pPr lvl="1"/>
            <a:r>
              <a:rPr lang="zh-TW" altLang="en-US" dirty="0" smtClean="0"/>
              <a:t>例如：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>
              <a:spcBef>
                <a:spcPts val="2400"/>
              </a:spcBef>
            </a:pPr>
            <a:endParaRPr lang="en-US" altLang="zh-TW" dirty="0" smtClean="0"/>
          </a:p>
          <a:p>
            <a:pPr lvl="1"/>
            <a:r>
              <a:rPr lang="zh-TW" altLang="en-US" dirty="0" smtClean="0"/>
              <a:t>例如：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68</a:t>
            </a:fld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4294967295"/>
          </p:nvPr>
        </p:nvSpPr>
        <p:spPr>
          <a:xfrm>
            <a:off x="10768013" y="6196013"/>
            <a:ext cx="1423987" cy="3175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P.11-44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0888" y="2202698"/>
            <a:ext cx="7515165" cy="336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0202" y="1569554"/>
            <a:ext cx="3452172" cy="187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8836" y="4559695"/>
            <a:ext cx="7505411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10202" y="3671883"/>
            <a:ext cx="3443637" cy="186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3900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練習九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04990" y="1403989"/>
            <a:ext cx="8946541" cy="4195481"/>
          </a:xfrm>
        </p:spPr>
        <p:txBody>
          <a:bodyPr/>
          <a:lstStyle/>
          <a:p>
            <a:r>
              <a:rPr lang="zh-TW" altLang="en-US" dirty="0" smtClean="0"/>
              <a:t>請下載</a:t>
            </a:r>
            <a:r>
              <a:rPr lang="en-US" altLang="zh-TW" dirty="0" smtClean="0"/>
              <a:t>CH11_pratice9.html</a:t>
            </a:r>
            <a:r>
              <a:rPr lang="zh-TW" altLang="en-US" dirty="0" smtClean="0"/>
              <a:t>檔案</a:t>
            </a:r>
            <a:endParaRPr lang="en-US" altLang="zh-TW" dirty="0" smtClean="0"/>
          </a:p>
          <a:p>
            <a:r>
              <a:rPr lang="zh-TW" altLang="en-US" dirty="0" smtClean="0"/>
              <a:t>請將檔案當中</a:t>
            </a:r>
            <a:r>
              <a:rPr lang="en-US" altLang="zh-TW" dirty="0" smtClean="0"/>
              <a:t>style</a:t>
            </a:r>
            <a:r>
              <a:rPr lang="zh-TW" altLang="en-US" dirty="0" smtClean="0"/>
              <a:t>區塊當中的內容，不足的部分加以修改，其完成畫面如下圖所示。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69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870" y="2486025"/>
            <a:ext cx="6466578" cy="380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5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BOX</a:t>
            </a:r>
            <a:r>
              <a:rPr lang="zh-TW" altLang="en-US" dirty="0" smtClean="0"/>
              <a:t> </a:t>
            </a:r>
            <a:r>
              <a:rPr lang="en-US" altLang="zh-TW" dirty="0"/>
              <a:t>Model-DIV </a:t>
            </a:r>
            <a:r>
              <a:rPr lang="zh-TW" altLang="en-US" dirty="0"/>
              <a:t>標籤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99" y="1603706"/>
            <a:ext cx="7467324" cy="183935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610" y="1603706"/>
            <a:ext cx="4732215" cy="411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11-4 </a:t>
            </a:r>
            <a:r>
              <a:rPr lang="zh-TW" altLang="en-US" dirty="0"/>
              <a:t>框線</a:t>
            </a:r>
            <a:r>
              <a:rPr lang="zh-TW" altLang="en-US" dirty="0" smtClean="0"/>
              <a:t>屬性</a:t>
            </a:r>
            <a:r>
              <a:rPr lang="en-US" altLang="zh-TW" dirty="0" smtClean="0"/>
              <a:t>(border-style)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1104293" y="1605243"/>
            <a:ext cx="8946541" cy="4195481"/>
          </a:xfrm>
        </p:spPr>
        <p:txBody>
          <a:bodyPr/>
          <a:lstStyle/>
          <a:p>
            <a:r>
              <a:rPr lang="en-US" altLang="zh-TW" dirty="0" smtClean="0"/>
              <a:t>11-4-1 border-style ( </a:t>
            </a:r>
            <a:r>
              <a:rPr lang="zh-TW" altLang="en-US" dirty="0" smtClean="0"/>
              <a:t>框線樣式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我們可以使用下列屬性指定</a:t>
            </a:r>
            <a:r>
              <a:rPr lang="en-US" altLang="zh-TW" dirty="0" smtClean="0"/>
              <a:t>HTML </a:t>
            </a:r>
            <a:r>
              <a:rPr lang="zh-TW" altLang="en-US" dirty="0" smtClean="0"/>
              <a:t>元素的框線樣式：</a:t>
            </a:r>
          </a:p>
          <a:p>
            <a:pPr marL="987425" lvl="3" indent="-276225"/>
            <a:r>
              <a:rPr lang="en-US" altLang="zh-TW" sz="1800" dirty="0" smtClean="0"/>
              <a:t>border-top-style</a:t>
            </a:r>
          </a:p>
          <a:p>
            <a:pPr marL="987425" lvl="3" indent="-276225"/>
            <a:r>
              <a:rPr lang="en-US" altLang="zh-TW" sz="1800" dirty="0"/>
              <a:t>border-bottom-style</a:t>
            </a:r>
          </a:p>
          <a:p>
            <a:pPr marL="987425" lvl="3" indent="-276225"/>
            <a:r>
              <a:rPr lang="en-US" altLang="zh-TW" sz="1800" dirty="0"/>
              <a:t>border-left-style</a:t>
            </a:r>
          </a:p>
          <a:p>
            <a:pPr marL="987425" lvl="3" indent="-276225"/>
            <a:r>
              <a:rPr lang="en-US" altLang="zh-TW" sz="1800" dirty="0"/>
              <a:t>border-right-style</a:t>
            </a:r>
          </a:p>
          <a:p>
            <a:pPr marL="987425" lvl="3" indent="-276225"/>
            <a:r>
              <a:rPr lang="en-US" altLang="zh-TW" sz="1800" dirty="0"/>
              <a:t>border-style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70</a:t>
            </a:fld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4294967295"/>
          </p:nvPr>
        </p:nvSpPr>
        <p:spPr>
          <a:xfrm>
            <a:off x="10768013" y="6196013"/>
            <a:ext cx="1423987" cy="3175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P.11-8</a:t>
            </a:r>
          </a:p>
        </p:txBody>
      </p:sp>
    </p:spTree>
    <p:extLst>
      <p:ext uri="{BB962C8B-B14F-4D97-AF65-F5344CB8AC3E}">
        <p14:creationId xmlns:p14="http://schemas.microsoft.com/office/powerpoint/2010/main" val="99456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11-4 </a:t>
            </a:r>
            <a:r>
              <a:rPr lang="zh-TW" altLang="en-US" dirty="0"/>
              <a:t>框線屬性</a:t>
            </a:r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1036637" y="1538568"/>
            <a:ext cx="8946541" cy="4195481"/>
          </a:xfrm>
        </p:spPr>
        <p:txBody>
          <a:bodyPr/>
          <a:lstStyle/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71</a:t>
            </a:fld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4294967295"/>
          </p:nvPr>
        </p:nvSpPr>
        <p:spPr>
          <a:xfrm>
            <a:off x="10768013" y="6196013"/>
            <a:ext cx="1423987" cy="3175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P.11-9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6785" y="2041427"/>
            <a:ext cx="7451765" cy="4593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465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11-4-2 </a:t>
            </a:r>
            <a:r>
              <a:rPr lang="en-US" altLang="zh-TW" dirty="0"/>
              <a:t>border-color ( </a:t>
            </a:r>
            <a:r>
              <a:rPr lang="zh-TW" altLang="en-US" dirty="0"/>
              <a:t>框線色彩</a:t>
            </a:r>
            <a:r>
              <a:rPr lang="en-US" altLang="zh-TW" dirty="0"/>
              <a:t>) 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715951" y="1557618"/>
            <a:ext cx="8946541" cy="4195481"/>
          </a:xfrm>
        </p:spPr>
        <p:txBody>
          <a:bodyPr/>
          <a:lstStyle/>
          <a:p>
            <a:pPr lvl="1"/>
            <a:r>
              <a:rPr lang="zh-TW" altLang="en-US" dirty="0" smtClean="0"/>
              <a:t>我們可以使用下列屬性指定</a:t>
            </a:r>
            <a:r>
              <a:rPr lang="en-US" altLang="zh-TW" dirty="0" smtClean="0"/>
              <a:t>HTML </a:t>
            </a:r>
            <a:r>
              <a:rPr lang="zh-TW" altLang="en-US" dirty="0" smtClean="0"/>
              <a:t>元素的框線色彩：</a:t>
            </a:r>
          </a:p>
          <a:p>
            <a:pPr lvl="3"/>
            <a:r>
              <a:rPr lang="en-US" altLang="zh-TW" dirty="0" smtClean="0"/>
              <a:t>border-top-color</a:t>
            </a:r>
          </a:p>
          <a:p>
            <a:pPr lvl="3"/>
            <a:r>
              <a:rPr lang="en-US" altLang="zh-TW" dirty="0" smtClean="0"/>
              <a:t>border-bottom-color</a:t>
            </a:r>
          </a:p>
          <a:p>
            <a:pPr lvl="3"/>
            <a:r>
              <a:rPr lang="en-US" altLang="zh-TW" dirty="0" smtClean="0"/>
              <a:t>border-left-color</a:t>
            </a:r>
          </a:p>
          <a:p>
            <a:pPr lvl="3"/>
            <a:r>
              <a:rPr lang="en-US" altLang="zh-TW" dirty="0" smtClean="0"/>
              <a:t>border-right-color</a:t>
            </a:r>
          </a:p>
          <a:p>
            <a:pPr lvl="3"/>
            <a:r>
              <a:rPr lang="en-US" altLang="zh-TW" dirty="0" smtClean="0"/>
              <a:t>border-color</a:t>
            </a:r>
          </a:p>
          <a:p>
            <a:pPr lvl="3"/>
            <a:endParaRPr lang="en-US" altLang="zh-TW" dirty="0" smtClean="0"/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72</a:t>
            </a:fld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4294967295"/>
          </p:nvPr>
        </p:nvSpPr>
        <p:spPr>
          <a:xfrm>
            <a:off x="10980738" y="6196013"/>
            <a:ext cx="1211262" cy="3175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P.11-10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6269" y="4672959"/>
            <a:ext cx="7485904" cy="1063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5000" y="1557618"/>
            <a:ext cx="3774346" cy="2819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5314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11-4-3 </a:t>
            </a:r>
            <a:r>
              <a:rPr lang="en-US" altLang="zh-TW" dirty="0"/>
              <a:t>border-width ( </a:t>
            </a:r>
            <a:r>
              <a:rPr lang="zh-TW" altLang="en-US" dirty="0"/>
              <a:t>框線寬度</a:t>
            </a:r>
            <a:r>
              <a:rPr lang="en-US" altLang="zh-TW" dirty="0"/>
              <a:t>)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875201" y="1681443"/>
            <a:ext cx="8946541" cy="4195481"/>
          </a:xfrm>
        </p:spPr>
        <p:txBody>
          <a:bodyPr/>
          <a:lstStyle/>
          <a:p>
            <a:pPr lvl="1"/>
            <a:r>
              <a:rPr lang="zh-TW" altLang="en-US" dirty="0" smtClean="0"/>
              <a:t>我們可以使用下列屬性指定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元素的框線寬度：</a:t>
            </a:r>
          </a:p>
          <a:p>
            <a:pPr marL="990600" lvl="3" indent="-276225"/>
            <a:r>
              <a:rPr lang="en-US" altLang="zh-TW" sz="1800" dirty="0" smtClean="0"/>
              <a:t>border-top-width</a:t>
            </a:r>
          </a:p>
          <a:p>
            <a:pPr marL="990600" lvl="3" indent="-276225"/>
            <a:r>
              <a:rPr lang="en-US" altLang="zh-TW" sz="1800" dirty="0" smtClean="0"/>
              <a:t>border-bottom-width</a:t>
            </a:r>
          </a:p>
          <a:p>
            <a:pPr marL="990600" lvl="3" indent="-276225"/>
            <a:r>
              <a:rPr lang="en-US" altLang="zh-TW" sz="1800" dirty="0" smtClean="0"/>
              <a:t>border-left-width</a:t>
            </a:r>
          </a:p>
          <a:p>
            <a:pPr marL="990600" lvl="3" indent="-276225"/>
            <a:r>
              <a:rPr lang="en-US" altLang="zh-TW" sz="1800" dirty="0" smtClean="0"/>
              <a:t>border-right-width</a:t>
            </a:r>
          </a:p>
          <a:p>
            <a:pPr marL="990600" lvl="3" indent="-276225"/>
            <a:r>
              <a:rPr lang="en-US" altLang="zh-TW" sz="1800" dirty="0" smtClean="0"/>
              <a:t>border-width</a:t>
            </a:r>
          </a:p>
          <a:p>
            <a:pPr lvl="1">
              <a:spcBef>
                <a:spcPts val="0"/>
              </a:spcBef>
            </a:pPr>
            <a:endParaRPr lang="en-US" altLang="zh-TW" dirty="0" smtClean="0"/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73</a:t>
            </a:fld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4294967295"/>
          </p:nvPr>
        </p:nvSpPr>
        <p:spPr>
          <a:xfrm>
            <a:off x="10980738" y="6196013"/>
            <a:ext cx="1211262" cy="3175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P.11-12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8277" y="4855398"/>
            <a:ext cx="7524918" cy="1658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7192" y="1745671"/>
            <a:ext cx="3522276" cy="2600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45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11-4-4 </a:t>
            </a:r>
            <a:r>
              <a:rPr lang="en-US" altLang="zh-TW" dirty="0"/>
              <a:t>border ( </a:t>
            </a:r>
            <a:r>
              <a:rPr lang="zh-TW" altLang="en-US" dirty="0"/>
              <a:t>框線屬性簡便表示法</a:t>
            </a:r>
            <a:r>
              <a:rPr lang="en-US" altLang="zh-TW" dirty="0"/>
              <a:t>)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TW" altLang="en-US" sz="2000" dirty="0" smtClean="0"/>
              <a:t>除了前面介紹的框線屬性，</a:t>
            </a:r>
            <a:r>
              <a:rPr lang="en-US" altLang="zh-TW" sz="2000" dirty="0" smtClean="0"/>
              <a:t>CSS </a:t>
            </a:r>
            <a:r>
              <a:rPr lang="zh-TW" altLang="en-US" sz="2000" dirty="0" smtClean="0"/>
              <a:t>還提供了下列框線屬性簡便表示法：</a:t>
            </a:r>
            <a:endParaRPr lang="en-US" altLang="zh-TW" sz="2000" dirty="0" smtClean="0"/>
          </a:p>
          <a:p>
            <a:pPr lvl="2"/>
            <a:r>
              <a:rPr lang="en-US" altLang="zh-TW" sz="2000" dirty="0"/>
              <a:t>border-top</a:t>
            </a:r>
          </a:p>
          <a:p>
            <a:pPr lvl="2"/>
            <a:r>
              <a:rPr lang="en-US" altLang="zh-TW" sz="2000" dirty="0"/>
              <a:t>border-bottom</a:t>
            </a:r>
          </a:p>
          <a:p>
            <a:pPr lvl="2"/>
            <a:r>
              <a:rPr lang="en-US" altLang="zh-TW" sz="2000" dirty="0"/>
              <a:t>border-left</a:t>
            </a:r>
          </a:p>
          <a:p>
            <a:pPr lvl="2"/>
            <a:r>
              <a:rPr lang="en-US" altLang="zh-TW" sz="2000" dirty="0"/>
              <a:t>border-right</a:t>
            </a:r>
          </a:p>
          <a:p>
            <a:pPr lvl="2"/>
            <a:r>
              <a:rPr lang="en-US" altLang="zh-TW" sz="2000" dirty="0"/>
              <a:t>border</a:t>
            </a:r>
            <a:endParaRPr lang="zh-TW" altLang="en-US" sz="2000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74</a:t>
            </a:fld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4294967295"/>
          </p:nvPr>
        </p:nvSpPr>
        <p:spPr>
          <a:xfrm>
            <a:off x="10768013" y="6196013"/>
            <a:ext cx="1423987" cy="3175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P.11-14</a:t>
            </a:r>
          </a:p>
        </p:txBody>
      </p:sp>
    </p:spTree>
    <p:extLst>
      <p:ext uri="{BB962C8B-B14F-4D97-AF65-F5344CB8AC3E}">
        <p14:creationId xmlns:p14="http://schemas.microsoft.com/office/powerpoint/2010/main" val="383476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11-4-5 </a:t>
            </a:r>
            <a:r>
              <a:rPr lang="en-US" altLang="zh-TW" dirty="0"/>
              <a:t>border-radius ( </a:t>
            </a:r>
            <a:r>
              <a:rPr lang="zh-TW" altLang="en-US" dirty="0"/>
              <a:t>圓角框線</a:t>
            </a:r>
            <a:r>
              <a:rPr lang="en-US" altLang="zh-TW" dirty="0"/>
              <a:t>)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1017587" y="1738593"/>
            <a:ext cx="8946541" cy="4195481"/>
          </a:xfrm>
        </p:spPr>
        <p:txBody>
          <a:bodyPr/>
          <a:lstStyle/>
          <a:p>
            <a:pPr lvl="1"/>
            <a:r>
              <a:rPr lang="en-US" altLang="zh-TW" dirty="0" smtClean="0"/>
              <a:t>CSS 3 </a:t>
            </a:r>
            <a:r>
              <a:rPr lang="zh-TW" altLang="en-US" dirty="0" smtClean="0"/>
              <a:t>新增了下列屬性用來指定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元素的圓角框線：</a:t>
            </a:r>
          </a:p>
          <a:p>
            <a:pPr lvl="3"/>
            <a:r>
              <a:rPr lang="en-US" altLang="zh-TW" dirty="0" smtClean="0"/>
              <a:t>border-top-left-radius</a:t>
            </a:r>
          </a:p>
          <a:p>
            <a:pPr lvl="3"/>
            <a:r>
              <a:rPr lang="en-US" altLang="zh-TW" dirty="0" smtClean="0"/>
              <a:t>border-top-right-radius </a:t>
            </a:r>
          </a:p>
          <a:p>
            <a:pPr lvl="3"/>
            <a:r>
              <a:rPr lang="en-US" altLang="zh-TW" dirty="0" smtClean="0"/>
              <a:t>border-bottom-right-radius</a:t>
            </a:r>
          </a:p>
          <a:p>
            <a:pPr lvl="3"/>
            <a:r>
              <a:rPr lang="en-US" altLang="zh-TW" dirty="0" smtClean="0"/>
              <a:t>border-bottom-left-radius</a:t>
            </a:r>
          </a:p>
          <a:p>
            <a:pPr lvl="3"/>
            <a:r>
              <a:rPr lang="en-US" altLang="zh-TW" dirty="0" smtClean="0"/>
              <a:t>border-radius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75</a:t>
            </a:fld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4294967295"/>
          </p:nvPr>
        </p:nvSpPr>
        <p:spPr>
          <a:xfrm>
            <a:off x="10980738" y="6196013"/>
            <a:ext cx="1211262" cy="3175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P.11-15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6111" y="4080917"/>
            <a:ext cx="7505411" cy="594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27748" y="3358195"/>
            <a:ext cx="3452020" cy="204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9665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CSS</a:t>
            </a:r>
            <a:r>
              <a:rPr lang="zh-TW" altLang="en-US" dirty="0" smtClean="0"/>
              <a:t>相關線上網站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294967295"/>
          </p:nvPr>
        </p:nvSpPr>
        <p:spPr>
          <a:xfrm>
            <a:off x="11353800" y="295275"/>
            <a:ext cx="838200" cy="768350"/>
          </a:xfrm>
        </p:spPr>
        <p:txBody>
          <a:bodyPr/>
          <a:lstStyle/>
          <a:p>
            <a:fld id="{D57F1E4F-1CFF-5643-939E-02111984F565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64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補充</a:t>
            </a:r>
            <a:r>
              <a:rPr lang="zh-TW" altLang="en-US" dirty="0" smtClean="0"/>
              <a:t>：文字</a:t>
            </a:r>
            <a:r>
              <a:rPr lang="en-US" altLang="zh-TW" dirty="0" smtClean="0"/>
              <a:t>CSS</a:t>
            </a:r>
            <a:r>
              <a:rPr lang="zh-TW" altLang="en-US" dirty="0" smtClean="0"/>
              <a:t>製作網站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r>
              <a:rPr lang="en-US" altLang="zh-TW" dirty="0"/>
              <a:t>http://csstxt.com/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77</a:t>
            </a:fld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513" y="1853248"/>
            <a:ext cx="6199148" cy="45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3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補充：文字</a:t>
            </a:r>
            <a:r>
              <a:rPr lang="en-US" altLang="zh-TW" dirty="0"/>
              <a:t>CSS</a:t>
            </a:r>
            <a:r>
              <a:rPr lang="zh-TW" altLang="en-US" dirty="0"/>
              <a:t>製作網站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75201" y="1853248"/>
            <a:ext cx="8946541" cy="4195481"/>
          </a:xfrm>
        </p:spPr>
        <p:txBody>
          <a:bodyPr/>
          <a:lstStyle/>
          <a:p>
            <a:r>
              <a:rPr lang="en-US" altLang="zh-TW" dirty="0"/>
              <a:t>http://www.css3maker.com/index.html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78</a:t>
            </a:fld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54" y="2339608"/>
            <a:ext cx="6308437" cy="432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3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BOX</a:t>
            </a:r>
            <a:r>
              <a:rPr lang="zh-TW" altLang="en-US" dirty="0" smtClean="0"/>
              <a:t> </a:t>
            </a:r>
            <a:r>
              <a:rPr lang="en-US" altLang="zh-TW" dirty="0"/>
              <a:t>Model-DIV </a:t>
            </a:r>
            <a:r>
              <a:rPr lang="zh-TW" altLang="en-US" dirty="0"/>
              <a:t>標籤</a:t>
            </a:r>
            <a:r>
              <a:rPr lang="en-US" altLang="zh-TW" dirty="0" smtClean="0"/>
              <a:t>(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HTML5</a:t>
            </a:r>
            <a:r>
              <a:rPr lang="zh-TW" altLang="en-US" dirty="0" smtClean="0"/>
              <a:t>語意標籤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8" y="2039654"/>
            <a:ext cx="6053138" cy="16061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696" y="2052918"/>
            <a:ext cx="5654936" cy="453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BOX</a:t>
            </a:r>
            <a:r>
              <a:rPr lang="zh-TW" altLang="en-US" dirty="0"/>
              <a:t> </a:t>
            </a:r>
            <a:r>
              <a:rPr lang="en-US" altLang="zh-TW" dirty="0"/>
              <a:t>Model-DIV </a:t>
            </a:r>
            <a:r>
              <a:rPr lang="zh-TW" altLang="en-US" dirty="0" smtClean="0"/>
              <a:t>標籤應</a:t>
            </a:r>
            <a:r>
              <a:rPr lang="zh-TW" altLang="en-US" dirty="0"/>
              <a:t>用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en-US" altLang="zh-TW" dirty="0"/>
              <a:t>HTML5</a:t>
            </a:r>
            <a:r>
              <a:rPr lang="zh-TW" altLang="en-US" dirty="0"/>
              <a:t>語意標籤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以上的網頁執行結果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304" y="2473174"/>
            <a:ext cx="6510337" cy="379022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524584" y="6263403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ex_div_divid.html</a:t>
            </a:r>
          </a:p>
        </p:txBody>
      </p:sp>
    </p:spTree>
    <p:extLst>
      <p:ext uri="{BB962C8B-B14F-4D97-AF65-F5344CB8AC3E}">
        <p14:creationId xmlns:p14="http://schemas.microsoft.com/office/powerpoint/2010/main" val="294833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PUST_2018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" id="{CFB8822F-F694-4B46-B484-681621F0AB61}" vid="{44D1E564-7BAE-4056-89C2-A61513695DFD}"/>
    </a:ext>
  </a:extLst>
</a:theme>
</file>

<file path=ppt/theme/theme2.xml><?xml version="1.0" encoding="utf-8"?>
<a:theme xmlns:a="http://schemas.openxmlformats.org/drawingml/2006/main" name="1_NPUST2018">
  <a:themeElements>
    <a:clrScheme name="自訂 3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2018" id="{8C631C9E-9761-4F9B-B38D-BADB8D6CC0FA}" vid="{87D34A70-DE80-40E8-94D4-484C090D7611}"/>
    </a:ext>
  </a:extLst>
</a:theme>
</file>

<file path=ppt/theme/theme3.xml><?xml version="1.0" encoding="utf-8"?>
<a:theme xmlns:a="http://schemas.openxmlformats.org/drawingml/2006/main" name="1_NPUST_2018">
  <a:themeElements>
    <a:clrScheme name="自訂 5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" id="{65799B6B-FE42-4BC5-A816-FFBEFC74E52F}" vid="{6F9562A9-8340-4810-A4E5-2347D3B7C2F4}"/>
    </a:ext>
  </a:extLst>
</a:theme>
</file>

<file path=ppt/theme/theme4.xml><?xml version="1.0" encoding="utf-8"?>
<a:theme xmlns:a="http://schemas.openxmlformats.org/drawingml/2006/main" name="1_NPUST_201811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11" id="{0724B4A6-389F-4B0F-A476-D3B570B07B03}" vid="{C6EEEB16-60BF-46AD-9014-7BBBF16084BD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NPUST_2018</Template>
  <TotalTime>1819</TotalTime>
  <Words>2928</Words>
  <Application>Microsoft Office PowerPoint</Application>
  <PresentationFormat>寬螢幕</PresentationFormat>
  <Paragraphs>410</Paragraphs>
  <Slides>78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78</vt:i4>
      </vt:variant>
    </vt:vector>
  </HeadingPairs>
  <TitlesOfParts>
    <vt:vector size="90" baseType="lpstr">
      <vt:lpstr>微軟正黑體</vt:lpstr>
      <vt:lpstr>新細明體</vt:lpstr>
      <vt:lpstr>Arial</vt:lpstr>
      <vt:lpstr>Arial Black</vt:lpstr>
      <vt:lpstr>Calibri</vt:lpstr>
      <vt:lpstr>Calibri Light</vt:lpstr>
      <vt:lpstr>Wingdings</vt:lpstr>
      <vt:lpstr>Wingdings 3</vt:lpstr>
      <vt:lpstr>NPUST_2018</vt:lpstr>
      <vt:lpstr>1_NPUST2018</vt:lpstr>
      <vt:lpstr>1_NPUST_2018</vt:lpstr>
      <vt:lpstr>1_NPUST_201811</vt:lpstr>
      <vt:lpstr>11 Box Model 與定位方式</vt:lpstr>
      <vt:lpstr>BOX Model-DIV 標籤</vt:lpstr>
      <vt:lpstr>網頁結構的素材</vt:lpstr>
      <vt:lpstr>網頁的容器元素</vt:lpstr>
      <vt:lpstr>BOX Model-DIV 標籤</vt:lpstr>
      <vt:lpstr>BOX Model-DIV 標籤</vt:lpstr>
      <vt:lpstr>BOX Model-DIV 標籤</vt:lpstr>
      <vt:lpstr>BOX Model-DIV 標籤(應用HTML5語意標籤)</vt:lpstr>
      <vt:lpstr>BOX Model-DIV 標籤應用 (HTML5語意標籤)</vt:lpstr>
      <vt:lpstr>練習一</vt:lpstr>
      <vt:lpstr>控制元素的位置(定位)</vt:lpstr>
      <vt:lpstr>display (控制顯示的方式) </vt:lpstr>
      <vt:lpstr>display (控制顯示的方式) </vt:lpstr>
      <vt:lpstr>定位常會用到的屬性：width、height、top、bottom、left、right (Block Box 的寬度與高度、上下左右位移量)  </vt:lpstr>
      <vt:lpstr>定位常會用到的屬性：  max-width、min-width、max-height、 min-height (Block Box 的寬度與高度的最大值及最小值)</vt:lpstr>
      <vt:lpstr>元素的定位方式(Position)</vt:lpstr>
      <vt:lpstr>元素的定位方式(Position)-Static</vt:lpstr>
      <vt:lpstr>元素的定位方式(Position)-Static</vt:lpstr>
      <vt:lpstr>元素的定位方式(Position)-relative</vt:lpstr>
      <vt:lpstr>元素的定位方式(Position)-relative</vt:lpstr>
      <vt:lpstr>元素的定位方式(Position)-relative</vt:lpstr>
      <vt:lpstr>元素的定位方式(Position)-fixed</vt:lpstr>
      <vt:lpstr>元素的定位方式(Position)-absolute</vt:lpstr>
      <vt:lpstr>元素的定位方式(Position)-absolute</vt:lpstr>
      <vt:lpstr>元素的定位方式(Position)-absolute</vt:lpstr>
      <vt:lpstr>補充：多了解定位模式</vt:lpstr>
      <vt:lpstr>網頁定位模式練習</vt:lpstr>
      <vt:lpstr>網頁定位-重疊元素(z-index)</vt:lpstr>
      <vt:lpstr>浮動元素 float</vt:lpstr>
      <vt:lpstr>浮動元素 float-文字方塊範例</vt:lpstr>
      <vt:lpstr>浮動元素 float-圖片文字範例</vt:lpstr>
      <vt:lpstr>浮動元素 float - 讓元素並排</vt:lpstr>
      <vt:lpstr>淨空浮動元素 -Clear</vt:lpstr>
      <vt:lpstr>解決因浮動式排版發生的顯示問題</vt:lpstr>
      <vt:lpstr>解決因浮動式排版發生的顯示問題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練習四 </vt:lpstr>
      <vt:lpstr>練習五</vt:lpstr>
      <vt:lpstr>PowerPoint 簡報</vt:lpstr>
      <vt:lpstr>PowerPoint 簡報</vt:lpstr>
      <vt:lpstr>練習三</vt:lpstr>
      <vt:lpstr>補充：父視窗與子視窗的觀念</vt:lpstr>
      <vt:lpstr>練習六</vt:lpstr>
      <vt:lpstr>練習六 畫面結果</vt:lpstr>
      <vt:lpstr>11-5-5 ﬂoat、clear ( 指定文繞圖、解除文繞圖)  </vt:lpstr>
      <vt:lpstr>11-5-5 ﬂoat 範例</vt:lpstr>
      <vt:lpstr>11-5-5 ﬂoat 範例-畫面結果</vt:lpstr>
      <vt:lpstr>11-5-5 ﬂoat 範例-CSS屬性定義</vt:lpstr>
      <vt:lpstr>PowerPoint 簡報</vt:lpstr>
      <vt:lpstr>11-5-6 z-index ( 重疊順序)</vt:lpstr>
      <vt:lpstr>練習八</vt:lpstr>
      <vt:lpstr>11-5-7 visibility ( 顯示或隱藏Box) </vt:lpstr>
      <vt:lpstr>11-5-8 overﬂow ( 顯示或隱藏溢出Box 的內容)  </vt:lpstr>
      <vt:lpstr>補充：隱藏scroller</vt:lpstr>
      <vt:lpstr>補充：讓box可以resize</vt:lpstr>
      <vt:lpstr>11-5-9 object-ﬁt ( 配合Box 調整物件大小) </vt:lpstr>
      <vt:lpstr>11-5-10 object-position(物件在Box內的顯示位置)  </vt:lpstr>
      <vt:lpstr>11-5-11 box-shadow (Box 陰影)  </vt:lpstr>
      <vt:lpstr>11-5-12 vertical-align ( 垂直對齊)  </vt:lpstr>
      <vt:lpstr>PowerPoint 簡報</vt:lpstr>
      <vt:lpstr>練習九</vt:lpstr>
      <vt:lpstr>11-4 框線屬性(border-style) </vt:lpstr>
      <vt:lpstr>11-4 框線屬性</vt:lpstr>
      <vt:lpstr>11-4-2 border-color ( 框線色彩) </vt:lpstr>
      <vt:lpstr>11-4-3 border-width ( 框線寬度)  </vt:lpstr>
      <vt:lpstr>11-4-4 border ( 框線屬性簡便表示法)  </vt:lpstr>
      <vt:lpstr>11-4-5 border-radius ( 圓角框線)  </vt:lpstr>
      <vt:lpstr>CSS相關線上網站</vt:lpstr>
      <vt:lpstr>補充：文字CSS製作網站</vt:lpstr>
      <vt:lpstr>補充：文字CSS製作網站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CH13 Box Model 與定位方式</dc:title>
  <dc:creator>HY Lin</dc:creator>
  <cp:lastModifiedBy>Jo Lin(林湘筠)</cp:lastModifiedBy>
  <cp:revision>100</cp:revision>
  <dcterms:created xsi:type="dcterms:W3CDTF">2014-12-14T14:10:27Z</dcterms:created>
  <dcterms:modified xsi:type="dcterms:W3CDTF">2019-01-11T09:01:37Z</dcterms:modified>
</cp:coreProperties>
</file>